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85" r:id="rId4"/>
    <p:sldId id="331" r:id="rId5"/>
    <p:sldId id="297" r:id="rId6"/>
    <p:sldId id="301" r:id="rId7"/>
    <p:sldId id="300" r:id="rId8"/>
    <p:sldId id="291" r:id="rId9"/>
    <p:sldId id="283" r:id="rId10"/>
    <p:sldId id="290" r:id="rId11"/>
    <p:sldId id="273" r:id="rId12"/>
    <p:sldId id="311" r:id="rId13"/>
    <p:sldId id="312" r:id="rId14"/>
    <p:sldId id="308" r:id="rId15"/>
    <p:sldId id="313" r:id="rId16"/>
    <p:sldId id="279" r:id="rId17"/>
    <p:sldId id="294" r:id="rId18"/>
    <p:sldId id="278" r:id="rId19"/>
    <p:sldId id="293" r:id="rId20"/>
    <p:sldId id="292" r:id="rId21"/>
    <p:sldId id="317" r:id="rId22"/>
    <p:sldId id="309" r:id="rId23"/>
    <p:sldId id="316" r:id="rId24"/>
    <p:sldId id="322" r:id="rId25"/>
    <p:sldId id="323" r:id="rId26"/>
    <p:sldId id="325" r:id="rId27"/>
    <p:sldId id="326" r:id="rId28"/>
    <p:sldId id="330" r:id="rId29"/>
    <p:sldId id="328" r:id="rId30"/>
    <p:sldId id="327" r:id="rId31"/>
    <p:sldId id="321" r:id="rId32"/>
    <p:sldId id="302" r:id="rId33"/>
    <p:sldId id="263" r:id="rId34"/>
    <p:sldId id="284" r:id="rId35"/>
    <p:sldId id="282" r:id="rId36"/>
    <p:sldId id="281" r:id="rId37"/>
    <p:sldId id="280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PR" dirty="0" smtClean="0"/>
              <a:t>Manuel Antonio rivera ACEVEDO, Ed. d. </a:t>
            </a:r>
            <a:r>
              <a:rPr lang="es-PR" dirty="0" err="1" smtClean="0"/>
              <a:t>cpl</a:t>
            </a:r>
            <a:r>
              <a:rPr lang="es-PR" dirty="0" smtClean="0"/>
              <a:t>, </a:t>
            </a:r>
            <a:r>
              <a:rPr lang="es-PR" dirty="0" err="1" smtClean="0"/>
              <a:t>ncc</a:t>
            </a:r>
            <a:endParaRPr lang="es-PR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54955" y="2730500"/>
            <a:ext cx="8825658" cy="662581"/>
          </a:xfrm>
        </p:spPr>
        <p:txBody>
          <a:bodyPr/>
          <a:lstStyle/>
          <a:p>
            <a:r>
              <a:rPr lang="en-US" sz="2800" dirty="0" smtClean="0"/>
              <a:t>TRASTORNOS DE DEPRESIÓN Y VIDA UNIVERSITARIA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94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03312" y="1872342"/>
            <a:ext cx="4396339" cy="4386943"/>
          </a:xfrm>
        </p:spPr>
        <p:txBody>
          <a:bodyPr>
            <a:normAutofit fontScale="62500" lnSpcReduction="20000"/>
          </a:bodyPr>
          <a:lstStyle/>
          <a:p>
            <a:r>
              <a:rPr lang="es-PR" sz="2500" dirty="0"/>
              <a:t>La depresión como </a:t>
            </a:r>
            <a:r>
              <a:rPr lang="es-PR" sz="2500" dirty="0" smtClean="0"/>
              <a:t>respuesta </a:t>
            </a:r>
            <a:endParaRPr lang="es-PR" sz="2500" dirty="0"/>
          </a:p>
          <a:p>
            <a:pPr lvl="1"/>
            <a:r>
              <a:rPr lang="es-PR" sz="2200" dirty="0"/>
              <a:t>Reacción temporera </a:t>
            </a:r>
            <a:r>
              <a:rPr lang="es-PR" sz="2200" dirty="0" smtClean="0"/>
              <a:t>a:</a:t>
            </a:r>
          </a:p>
          <a:p>
            <a:pPr lvl="2"/>
            <a:r>
              <a:rPr lang="es-PR" sz="2200" dirty="0" smtClean="0"/>
              <a:t>una </a:t>
            </a:r>
            <a:r>
              <a:rPr lang="es-PR" sz="2200" dirty="0"/>
              <a:t>situación estresante presente </a:t>
            </a:r>
            <a:r>
              <a:rPr lang="es-PR" sz="2200" dirty="0" smtClean="0"/>
              <a:t>                   	o futura;</a:t>
            </a:r>
            <a:endParaRPr lang="es-PR" sz="2200" dirty="0"/>
          </a:p>
          <a:p>
            <a:pPr lvl="2"/>
            <a:r>
              <a:rPr lang="es-PR" sz="2200" dirty="0" smtClean="0"/>
              <a:t> </a:t>
            </a:r>
            <a:r>
              <a:rPr lang="es-PR" sz="2200" dirty="0"/>
              <a:t>un evento de difícil comprensión </a:t>
            </a:r>
            <a:r>
              <a:rPr lang="es-PR" sz="2200" dirty="0" smtClean="0"/>
              <a:t>                    	y manejo;</a:t>
            </a:r>
            <a:endParaRPr lang="es-PR" sz="2200" dirty="0"/>
          </a:p>
          <a:p>
            <a:pPr lvl="2"/>
            <a:r>
              <a:rPr lang="es-PR" sz="2200" dirty="0" smtClean="0"/>
              <a:t>un </a:t>
            </a:r>
            <a:r>
              <a:rPr lang="es-PR" sz="2200" dirty="0"/>
              <a:t>evento difícil de identificar.</a:t>
            </a:r>
          </a:p>
          <a:p>
            <a:pPr lvl="1"/>
            <a:r>
              <a:rPr lang="es-PR" sz="2200" dirty="0"/>
              <a:t>Culpa y vergüenza ante un evento pasado.</a:t>
            </a:r>
          </a:p>
          <a:p>
            <a:pPr lvl="1"/>
            <a:r>
              <a:rPr lang="es-PR" sz="2200" dirty="0"/>
              <a:t>Sentimientos, pensamientos </a:t>
            </a:r>
            <a:r>
              <a:rPr lang="es-PR" sz="2200" dirty="0" smtClean="0"/>
              <a:t>                      	y conductas:</a:t>
            </a:r>
            <a:endParaRPr lang="es-PR" sz="2200" dirty="0"/>
          </a:p>
          <a:p>
            <a:pPr lvl="2"/>
            <a:r>
              <a:rPr lang="es-PR" sz="2200" dirty="0"/>
              <a:t>d</a:t>
            </a:r>
            <a:r>
              <a:rPr lang="es-PR" sz="2200" dirty="0" smtClean="0"/>
              <a:t>e afecto: emociones;</a:t>
            </a:r>
            <a:endParaRPr lang="es-PR" sz="2200" dirty="0"/>
          </a:p>
          <a:p>
            <a:pPr lvl="2"/>
            <a:r>
              <a:rPr lang="es-PR" sz="2200" dirty="0"/>
              <a:t>d</a:t>
            </a:r>
            <a:r>
              <a:rPr lang="es-PR" sz="2200" dirty="0" smtClean="0"/>
              <a:t>e ideas: procesamiento                                	de información;</a:t>
            </a:r>
            <a:endParaRPr lang="es-PR" sz="2200" dirty="0"/>
          </a:p>
          <a:p>
            <a:pPr lvl="2"/>
            <a:r>
              <a:rPr lang="es-PR" sz="2200" dirty="0"/>
              <a:t>d</a:t>
            </a:r>
            <a:r>
              <a:rPr lang="es-PR" sz="2200" dirty="0" smtClean="0"/>
              <a:t>e </a:t>
            </a:r>
            <a:r>
              <a:rPr lang="es-PR" sz="2200" dirty="0"/>
              <a:t>conductas: </a:t>
            </a:r>
            <a:r>
              <a:rPr lang="es-PR" sz="2200" dirty="0" smtClean="0"/>
              <a:t>repertorio                         	de respuestas.</a:t>
            </a:r>
            <a:endParaRPr lang="es-PR" sz="2200" dirty="0"/>
          </a:p>
          <a:p>
            <a:pPr lvl="1"/>
            <a:r>
              <a:rPr lang="es-PR" sz="2200" dirty="0" smtClean="0"/>
              <a:t>Sexo y género.</a:t>
            </a:r>
            <a:endParaRPr lang="es-PR" sz="2200" dirty="0"/>
          </a:p>
          <a:p>
            <a:endParaRPr lang="es-PR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63352" y="1861456"/>
            <a:ext cx="4396339" cy="4147458"/>
          </a:xfrm>
        </p:spPr>
        <p:txBody>
          <a:bodyPr>
            <a:normAutofit lnSpcReduction="10000"/>
          </a:bodyPr>
          <a:lstStyle/>
          <a:p>
            <a:r>
              <a:rPr lang="es-PR" dirty="0" smtClean="0"/>
              <a:t>La depresión como respuesta</a:t>
            </a:r>
          </a:p>
          <a:p>
            <a:pPr>
              <a:buNone/>
            </a:pPr>
            <a:endParaRPr lang="es-PR" sz="1000" dirty="0" smtClean="0"/>
          </a:p>
          <a:p>
            <a:pPr lvl="1"/>
            <a:r>
              <a:rPr lang="es-PR" dirty="0" smtClean="0"/>
              <a:t>Endógena: </a:t>
            </a:r>
          </a:p>
          <a:p>
            <a:pPr lvl="2"/>
            <a:r>
              <a:rPr lang="es-PR" dirty="0" smtClean="0"/>
              <a:t>Neurotransmisores: Serotonina, </a:t>
            </a:r>
            <a:r>
              <a:rPr lang="es-PR" dirty="0" err="1" smtClean="0"/>
              <a:t>noerepinefrina</a:t>
            </a:r>
            <a:r>
              <a:rPr lang="es-PR" dirty="0" smtClean="0"/>
              <a:t>, dopamina.</a:t>
            </a:r>
          </a:p>
          <a:p>
            <a:pPr lvl="2"/>
            <a:r>
              <a:rPr lang="es-PR" dirty="0" smtClean="0"/>
              <a:t>Niveles de </a:t>
            </a:r>
            <a:r>
              <a:rPr lang="es-PR" dirty="0" err="1" smtClean="0"/>
              <a:t>cortisol</a:t>
            </a:r>
            <a:r>
              <a:rPr lang="es-PR" dirty="0" smtClean="0"/>
              <a:t> (esteroide).</a:t>
            </a:r>
          </a:p>
          <a:p>
            <a:pPr lvl="2"/>
            <a:r>
              <a:rPr lang="es-PR" dirty="0" smtClean="0"/>
              <a:t>Estudios con gemelos.</a:t>
            </a:r>
          </a:p>
          <a:p>
            <a:pPr lvl="1"/>
            <a:endParaRPr lang="es-PR" sz="1000" dirty="0" smtClean="0"/>
          </a:p>
          <a:p>
            <a:pPr lvl="1"/>
            <a:r>
              <a:rPr lang="es-PR" b="1" i="1" dirty="0" smtClean="0">
                <a:solidFill>
                  <a:srgbClr val="FFFF00"/>
                </a:solidFill>
              </a:rPr>
              <a:t>Exógena</a:t>
            </a:r>
            <a:r>
              <a:rPr lang="es-PR" dirty="0" smtClean="0"/>
              <a:t>:</a:t>
            </a:r>
          </a:p>
          <a:p>
            <a:pPr lvl="2"/>
            <a:r>
              <a:rPr lang="es-PR" sz="1300" dirty="0" smtClean="0"/>
              <a:t>Aprendizaje</a:t>
            </a:r>
          </a:p>
          <a:p>
            <a:pPr lvl="2"/>
            <a:r>
              <a:rPr lang="es-PR" sz="1300" dirty="0" smtClean="0"/>
              <a:t>Cosmovisión </a:t>
            </a:r>
          </a:p>
          <a:p>
            <a:pPr lvl="2"/>
            <a:r>
              <a:rPr lang="es-PR" sz="1300" dirty="0" smtClean="0"/>
              <a:t>Cultura </a:t>
            </a:r>
          </a:p>
          <a:p>
            <a:pPr lvl="2"/>
            <a:r>
              <a:rPr lang="es-PR" sz="1300" dirty="0" smtClean="0"/>
              <a:t>Ambiente </a:t>
            </a:r>
          </a:p>
        </p:txBody>
      </p:sp>
    </p:spTree>
    <p:extLst>
      <p:ext uri="{BB962C8B-B14F-4D97-AF65-F5344CB8AC3E}">
        <p14:creationId xmlns:p14="http://schemas.microsoft.com/office/powerpoint/2010/main" val="25065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PR" dirty="0" smtClean="0"/>
              <a:t>Depresión clínica:</a:t>
            </a:r>
          </a:p>
          <a:p>
            <a:pPr marL="0" indent="0">
              <a:buNone/>
            </a:pPr>
            <a:r>
              <a:rPr lang="es-PR" dirty="0" smtClean="0"/>
              <a:t>	Un desorden caracterizado por episodios repetidos de depresión 					sin historial previo de episodios de estado de ánimo elevado                  			y aumento de energía. Excluir debido a abuso de sustancias, 					hipotiroidismo y duelo. Se usa el término de dos semanas para 					establecer el diagnóstico. Puede estar acompañada de ansiedad.</a:t>
            </a:r>
          </a:p>
          <a:p>
            <a:pPr marL="0" indent="0">
              <a:buNone/>
            </a:pPr>
            <a:endParaRPr lang="es-PR" sz="900" dirty="0" smtClean="0"/>
          </a:p>
          <a:p>
            <a:r>
              <a:rPr lang="es-PR" dirty="0" smtClean="0"/>
              <a:t>Niveles: Depende del número y severidad de síntomas y el grado                	              	de impedimento funcional.</a:t>
            </a:r>
          </a:p>
          <a:p>
            <a:pPr lvl="1"/>
            <a:r>
              <a:rPr lang="es-PR" dirty="0" smtClean="0"/>
              <a:t>Leve: Dos o tres síntomas. La persona se siente incómoda pero puede 	continuar             	con la mayor parte de sus actividades cotidianas.  </a:t>
            </a:r>
          </a:p>
          <a:p>
            <a:pPr lvl="1"/>
            <a:r>
              <a:rPr lang="es-PR" dirty="0" smtClean="0"/>
              <a:t>Moderado: Cuatro o más síntomas. La persona enfrenta dificultades en el desarrollo 	de sus actividades cotidianas. </a:t>
            </a:r>
          </a:p>
          <a:p>
            <a:pPr lvl="1"/>
            <a:r>
              <a:rPr lang="es-PR" dirty="0" smtClean="0"/>
              <a:t>Severo: (Con o sin síntomas psicóticos). Caracterizado por síntomas 	inquietantes/angustiantes sumamente incómodos. Varios grados.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9587620" y="3693814"/>
            <a:ext cx="1566249" cy="841972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678154" y="3766242"/>
            <a:ext cx="177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OMS, 2010</a:t>
            </a:r>
          </a:p>
          <a:p>
            <a:r>
              <a:rPr lang="en-US" dirty="0" smtClean="0">
                <a:solidFill>
                  <a:sysClr val="windowText" lastClr="000000"/>
                </a:solidFill>
              </a:rPr>
              <a:t>DSM - 5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34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Indicadores de	posible depresión:</a:t>
            </a:r>
          </a:p>
          <a:p>
            <a:pPr>
              <a:buNone/>
            </a:pPr>
            <a:r>
              <a:rPr lang="es-PR" dirty="0" smtClean="0"/>
              <a:t>	1.	Cambio en los patrones de sueño.</a:t>
            </a:r>
          </a:p>
          <a:p>
            <a:pPr>
              <a:buNone/>
            </a:pPr>
            <a:r>
              <a:rPr lang="es-PR" dirty="0" smtClean="0"/>
              <a:t>	2.	Cambio en los patrones alimentarios.</a:t>
            </a:r>
          </a:p>
          <a:p>
            <a:pPr>
              <a:buNone/>
            </a:pPr>
            <a:r>
              <a:rPr lang="es-PR" dirty="0" smtClean="0"/>
              <a:t>	3.	Inhibición o agitación psicomotriz.</a:t>
            </a:r>
          </a:p>
          <a:p>
            <a:pPr>
              <a:buNone/>
            </a:pPr>
            <a:r>
              <a:rPr lang="es-PR" dirty="0" smtClean="0"/>
              <a:t>	4.	Fatiga.</a:t>
            </a:r>
          </a:p>
          <a:p>
            <a:pPr>
              <a:buNone/>
            </a:pPr>
            <a:r>
              <a:rPr lang="es-PR" dirty="0" smtClean="0"/>
              <a:t>	5.	Preocupación o despreocupación con la imagen corporal.</a:t>
            </a:r>
          </a:p>
          <a:p>
            <a:pPr>
              <a:buNone/>
            </a:pPr>
            <a:r>
              <a:rPr lang="es-PR" dirty="0" smtClean="0"/>
              <a:t>	6.	Pérdida del interés sexual.</a:t>
            </a:r>
          </a:p>
          <a:p>
            <a:pPr>
              <a:buNone/>
            </a:pPr>
            <a:r>
              <a:rPr lang="es-PR" dirty="0" smtClean="0"/>
              <a:t>	7.	Imagen personal desvalorizada.</a:t>
            </a:r>
          </a:p>
          <a:p>
            <a:pPr>
              <a:buNone/>
            </a:pPr>
            <a:r>
              <a:rPr lang="es-PR" dirty="0" smtClean="0"/>
              <a:t>	8.	Estado continuo de tristeza, nostalgia, desamparo.</a:t>
            </a:r>
          </a:p>
          <a:p>
            <a:pPr>
              <a:buNone/>
            </a:pPr>
            <a:endParaRPr lang="es-PR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7968343" y="2743200"/>
            <a:ext cx="2514600" cy="1045028"/>
            <a:chOff x="7968343" y="2569029"/>
            <a:chExt cx="2514600" cy="1045028"/>
          </a:xfrm>
        </p:grpSpPr>
        <p:sp>
          <p:nvSpPr>
            <p:cNvPr id="5" name="Rounded Rectangle 4"/>
            <p:cNvSpPr/>
            <p:nvPr/>
          </p:nvSpPr>
          <p:spPr>
            <a:xfrm>
              <a:off x="7968343" y="2569029"/>
              <a:ext cx="2514600" cy="10450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044543" y="2754086"/>
              <a:ext cx="22968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R" cap="all" dirty="0" smtClean="0"/>
                <a:t>Uno solo                   no es suficiente.</a:t>
              </a:r>
              <a:endParaRPr lang="es-PR" cap="all" dirty="0"/>
            </a:p>
          </p:txBody>
        </p:sp>
      </p:grp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Indicadores de	posible depresión:</a:t>
            </a:r>
          </a:p>
          <a:p>
            <a:pPr>
              <a:buNone/>
            </a:pPr>
            <a:r>
              <a:rPr lang="es-PR" dirty="0" smtClean="0"/>
              <a:t>	9.	</a:t>
            </a:r>
            <a:r>
              <a:rPr lang="es-PR" dirty="0" err="1" smtClean="0"/>
              <a:t>Autorreproches</a:t>
            </a:r>
            <a:r>
              <a:rPr lang="es-PR" dirty="0" smtClean="0"/>
              <a:t> de tipo generalizado.</a:t>
            </a:r>
          </a:p>
          <a:p>
            <a:pPr>
              <a:buNone/>
            </a:pPr>
            <a:r>
              <a:rPr lang="es-PR" dirty="0" smtClean="0"/>
              <a:t>	10.	Autocrítica excesiva.</a:t>
            </a:r>
          </a:p>
          <a:p>
            <a:pPr>
              <a:buNone/>
            </a:pPr>
            <a:r>
              <a:rPr lang="es-PR" dirty="0" smtClean="0"/>
              <a:t>	11.	Sentimientos de impotencia, angustia y desesperanza.</a:t>
            </a:r>
          </a:p>
          <a:p>
            <a:pPr>
              <a:buNone/>
            </a:pPr>
            <a:r>
              <a:rPr lang="es-PR" dirty="0" smtClean="0"/>
              <a:t>	12.	Pensamientos negativos de uno mismo, de la vida, del futuro.</a:t>
            </a:r>
          </a:p>
          <a:p>
            <a:pPr>
              <a:buNone/>
            </a:pPr>
            <a:r>
              <a:rPr lang="es-PR" dirty="0" smtClean="0"/>
              <a:t>	13.	Recurso a ATOD.</a:t>
            </a:r>
          </a:p>
          <a:p>
            <a:pPr>
              <a:buNone/>
            </a:pPr>
            <a:r>
              <a:rPr lang="es-PR" dirty="0" smtClean="0"/>
              <a:t>	14.	Falta de concentración.</a:t>
            </a:r>
          </a:p>
          <a:p>
            <a:pPr>
              <a:buNone/>
            </a:pPr>
            <a:r>
              <a:rPr lang="es-PR" dirty="0" smtClean="0"/>
              <a:t>	15.	Pérdida de interés en actividades cotidianas.</a:t>
            </a:r>
          </a:p>
          <a:p>
            <a:pPr>
              <a:buNone/>
            </a:pPr>
            <a:r>
              <a:rPr lang="es-PR" dirty="0" smtClean="0"/>
              <a:t>	16.	Aislamiento social.</a:t>
            </a:r>
          </a:p>
          <a:p>
            <a:pPr>
              <a:buNone/>
            </a:pPr>
            <a:r>
              <a:rPr lang="es-PR" dirty="0"/>
              <a:t>	</a:t>
            </a:r>
            <a:r>
              <a:rPr lang="es-PR" dirty="0" smtClean="0"/>
              <a:t>17.	Aumento en el vocabulario negativo de autorreferencia.</a:t>
            </a:r>
          </a:p>
          <a:p>
            <a:pPr>
              <a:buNone/>
            </a:pPr>
            <a:r>
              <a:rPr lang="es-PR" dirty="0" smtClean="0"/>
              <a:t>	18.	Irritabilidad (mayormente en niños y adolescentes).</a:t>
            </a:r>
          </a:p>
          <a:p>
            <a:pPr>
              <a:buNone/>
            </a:pPr>
            <a:endParaRPr lang="es-PR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131628" y="4082144"/>
            <a:ext cx="2514600" cy="1045028"/>
            <a:chOff x="7968343" y="2569029"/>
            <a:chExt cx="2514600" cy="1045028"/>
          </a:xfrm>
        </p:grpSpPr>
        <p:sp>
          <p:nvSpPr>
            <p:cNvPr id="5" name="Rounded Rectangle 4"/>
            <p:cNvSpPr/>
            <p:nvPr/>
          </p:nvSpPr>
          <p:spPr>
            <a:xfrm>
              <a:off x="7968343" y="2569029"/>
              <a:ext cx="2514600" cy="10450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044543" y="2754086"/>
              <a:ext cx="22968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R" cap="all" dirty="0" smtClean="0"/>
                <a:t>Uno solo                   no es suficiente.</a:t>
              </a:r>
              <a:endParaRPr lang="es-PR" cap="all" dirty="0"/>
            </a:p>
          </p:txBody>
        </p:sp>
      </p:grp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Otras señales (en niños y adolescentes):</a:t>
            </a:r>
          </a:p>
          <a:p>
            <a:pPr lvl="1"/>
            <a:r>
              <a:rPr lang="es-PR" dirty="0" smtClean="0"/>
              <a:t>Comportamiento fuera de lo usual: (Llenar blancos).</a:t>
            </a:r>
          </a:p>
          <a:p>
            <a:pPr lvl="2"/>
            <a:r>
              <a:rPr lang="es-PR" dirty="0" smtClean="0"/>
              <a:t>Desafío a la autoridad.</a:t>
            </a:r>
          </a:p>
          <a:p>
            <a:pPr lvl="2"/>
            <a:r>
              <a:rPr lang="es-PR" i="1" dirty="0" err="1" smtClean="0"/>
              <a:t>Acting</a:t>
            </a:r>
            <a:r>
              <a:rPr lang="es-PR" i="1" dirty="0" smtClean="0"/>
              <a:t> </a:t>
            </a:r>
            <a:r>
              <a:rPr lang="es-PR" i="1" dirty="0" err="1" smtClean="0"/>
              <a:t>out</a:t>
            </a:r>
            <a:r>
              <a:rPr lang="es-PR" i="1" dirty="0" smtClean="0"/>
              <a:t>.</a:t>
            </a:r>
            <a:endParaRPr lang="es-PR" dirty="0" smtClean="0"/>
          </a:p>
          <a:p>
            <a:pPr lvl="2"/>
            <a:r>
              <a:rPr lang="es-PR" dirty="0" smtClean="0"/>
              <a:t>Conducta delictiva.</a:t>
            </a:r>
          </a:p>
          <a:p>
            <a:pPr lvl="2"/>
            <a:r>
              <a:rPr lang="es-PR" dirty="0" smtClean="0"/>
              <a:t>Consumo de alcohol y/o sustancias controladas:</a:t>
            </a:r>
          </a:p>
          <a:p>
            <a:pPr lvl="3"/>
            <a:r>
              <a:rPr lang="es-PR" dirty="0" smtClean="0"/>
              <a:t>Automedicación o escape.</a:t>
            </a:r>
          </a:p>
          <a:p>
            <a:pPr lvl="2"/>
            <a:r>
              <a:rPr lang="es-PR" dirty="0" smtClean="0"/>
              <a:t>Dificultad en la toma de decisiones.</a:t>
            </a:r>
          </a:p>
          <a:p>
            <a:pPr lvl="2"/>
            <a:r>
              <a:rPr lang="es-PR" dirty="0" smtClean="0"/>
              <a:t>Dudas/Cambios en las decisiones tomadas.</a:t>
            </a:r>
          </a:p>
          <a:p>
            <a:pPr lvl="2"/>
            <a:r>
              <a:rPr lang="es-PR" dirty="0" smtClean="0"/>
              <a:t>Hablar (</a:t>
            </a:r>
            <a:r>
              <a:rPr lang="es-PR" i="1" dirty="0" smtClean="0"/>
              <a:t>pensar</a:t>
            </a:r>
            <a:r>
              <a:rPr lang="es-PR" dirty="0" smtClean="0"/>
              <a:t>) sobre la muerte o el suicidio.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63543" y="3570514"/>
            <a:ext cx="2514600" cy="1045028"/>
            <a:chOff x="7968343" y="2569029"/>
            <a:chExt cx="2514600" cy="1045028"/>
          </a:xfrm>
        </p:grpSpPr>
        <p:sp>
          <p:nvSpPr>
            <p:cNvPr id="5" name="Rounded Rectangle 4"/>
            <p:cNvSpPr/>
            <p:nvPr/>
          </p:nvSpPr>
          <p:spPr>
            <a:xfrm>
              <a:off x="7968343" y="2569029"/>
              <a:ext cx="2514600" cy="10450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044543" y="2754086"/>
              <a:ext cx="22968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R" cap="all" dirty="0" smtClean="0"/>
                <a:t>Uno solo                   no es suficiente.</a:t>
              </a:r>
              <a:endParaRPr lang="es-PR" cap="all" dirty="0"/>
            </a:p>
          </p:txBody>
        </p:sp>
      </p:grp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Indicadores de posible depresión (MAR):</a:t>
            </a:r>
          </a:p>
          <a:p>
            <a:pPr>
              <a:buNone/>
            </a:pPr>
            <a:r>
              <a:rPr lang="es-PR" dirty="0" smtClean="0"/>
              <a:t>	1.	Sensación de estancamiento del cual es difícil o imposible salir:</a:t>
            </a:r>
          </a:p>
          <a:p>
            <a:pPr>
              <a:buNone/>
            </a:pPr>
            <a:r>
              <a:rPr lang="es-PR" dirty="0" smtClean="0"/>
              <a:t>				 Sé lo que tengo que hacer, pero no puedo hacerlo.</a:t>
            </a:r>
          </a:p>
          <a:p>
            <a:pPr>
              <a:buNone/>
            </a:pPr>
            <a:r>
              <a:rPr lang="es-PR" dirty="0" smtClean="0"/>
              <a:t>	2.	Sensación de espacio reducido/limitado. No hay opciones.</a:t>
            </a:r>
          </a:p>
          <a:p>
            <a:pPr>
              <a:buNone/>
            </a:pPr>
            <a:r>
              <a:rPr lang="es-PR" dirty="0" smtClean="0"/>
              <a:t>	3.	Sentimiento de soledad: No hay nadie para uno.</a:t>
            </a:r>
          </a:p>
          <a:p>
            <a:pPr>
              <a:buNone/>
            </a:pPr>
            <a:r>
              <a:rPr lang="es-PR" dirty="0" smtClean="0"/>
              <a:t>	4.	Actitud pesimista o indiferente: </a:t>
            </a:r>
          </a:p>
          <a:p>
            <a:pPr>
              <a:buNone/>
            </a:pPr>
            <a:r>
              <a:rPr lang="es-PR" dirty="0" smtClean="0"/>
              <a:t>				No vale la pena intentarlo (Ya lo he intentado).</a:t>
            </a:r>
          </a:p>
          <a:p>
            <a:pPr>
              <a:buNone/>
            </a:pPr>
            <a:r>
              <a:rPr lang="es-PR" dirty="0" smtClean="0"/>
              <a:t>	5.	Indefensión.</a:t>
            </a:r>
          </a:p>
          <a:p>
            <a:pPr>
              <a:buNone/>
            </a:pPr>
            <a:r>
              <a:rPr lang="es-PR" dirty="0" smtClean="0"/>
              <a:t>	6.	Miedo a perder la razón.</a:t>
            </a:r>
          </a:p>
          <a:p>
            <a:pPr>
              <a:buNone/>
            </a:pPr>
            <a:r>
              <a:rPr lang="es-PR" dirty="0" smtClean="0"/>
              <a:t>	7.	Ansiedad: No podré. Depresión: No pude. No puedo.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490857" y="4288971"/>
            <a:ext cx="2514600" cy="1045028"/>
            <a:chOff x="7968343" y="2569029"/>
            <a:chExt cx="2514600" cy="1045028"/>
          </a:xfrm>
        </p:grpSpPr>
        <p:sp>
          <p:nvSpPr>
            <p:cNvPr id="5" name="Rounded Rectangle 4"/>
            <p:cNvSpPr/>
            <p:nvPr/>
          </p:nvSpPr>
          <p:spPr>
            <a:xfrm>
              <a:off x="7968343" y="2569029"/>
              <a:ext cx="2514600" cy="10450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044543" y="2754086"/>
              <a:ext cx="22968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R" cap="all" dirty="0" smtClean="0"/>
                <a:t>Uno solo                   no es suficiente.</a:t>
              </a:r>
              <a:endParaRPr lang="es-PR" cap="all" dirty="0"/>
            </a:p>
          </p:txBody>
        </p:sp>
      </p:grp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Vida universitaria y adolescencia:</a:t>
            </a:r>
          </a:p>
          <a:p>
            <a:pPr lvl="1"/>
            <a:r>
              <a:rPr lang="es-PR" dirty="0" smtClean="0"/>
              <a:t>Adolescencia: ¿etapa de la vida o construcción social occidental?</a:t>
            </a:r>
          </a:p>
          <a:p>
            <a:pPr lvl="1"/>
            <a:r>
              <a:rPr lang="es-PR" dirty="0" smtClean="0"/>
              <a:t>Avances a favor de la niñez… ¿convertidos en exigencias?</a:t>
            </a:r>
          </a:p>
          <a:p>
            <a:pPr lvl="1"/>
            <a:r>
              <a:rPr lang="es-PR" dirty="0" smtClean="0"/>
              <a:t>¿Niños grandes o adultos jóvenes? ¿Adultez emergente?</a:t>
            </a:r>
            <a:endParaRPr lang="es-PR" dirty="0"/>
          </a:p>
          <a:p>
            <a:pPr lvl="1"/>
            <a:r>
              <a:rPr lang="es-PR" dirty="0" smtClean="0"/>
              <a:t>Contradicciones</a:t>
            </a:r>
            <a:r>
              <a:rPr lang="es-PR" dirty="0"/>
              <a:t>:</a:t>
            </a:r>
          </a:p>
          <a:p>
            <a:pPr lvl="2"/>
            <a:r>
              <a:rPr lang="es-PR" dirty="0" smtClean="0"/>
              <a:t>Mayoría de edad. Decisiones (y responsabilidades) legales.</a:t>
            </a:r>
          </a:p>
          <a:p>
            <a:pPr lvl="2"/>
            <a:r>
              <a:rPr lang="es-PR" dirty="0" smtClean="0"/>
              <a:t>Aprendizajes confusos, en ocasiones </a:t>
            </a:r>
            <a:r>
              <a:rPr lang="es-PR" b="1" dirty="0" smtClean="0"/>
              <a:t>contradictorios</a:t>
            </a:r>
            <a:r>
              <a:rPr lang="es-PR" dirty="0" smtClean="0"/>
              <a:t>.</a:t>
            </a:r>
          </a:p>
          <a:p>
            <a:pPr lvl="2"/>
            <a:r>
              <a:rPr lang="es-PR" dirty="0" smtClean="0"/>
              <a:t>Exigencias, </a:t>
            </a:r>
            <a:r>
              <a:rPr lang="es-PR" b="1" dirty="0" smtClean="0"/>
              <a:t>expectativas</a:t>
            </a:r>
            <a:r>
              <a:rPr lang="es-PR" dirty="0" smtClean="0"/>
              <a:t> (propias y sociales)y atribuciones.</a:t>
            </a:r>
          </a:p>
          <a:p>
            <a:pPr lvl="2"/>
            <a:r>
              <a:rPr lang="es-PR" dirty="0" smtClean="0"/>
              <a:t>Manejo de situaciones estresantes o frustrantes.</a:t>
            </a:r>
          </a:p>
          <a:p>
            <a:pPr lvl="2"/>
            <a:r>
              <a:rPr lang="es-PR" dirty="0" smtClean="0"/>
              <a:t>Soluciones no siempre al alcance de la mano.</a:t>
            </a:r>
          </a:p>
          <a:p>
            <a:pPr lvl="2"/>
            <a:r>
              <a:rPr lang="es-PR" dirty="0" smtClean="0"/>
              <a:t>Presión del tiempo.</a:t>
            </a:r>
          </a:p>
          <a:p>
            <a:endParaRPr lang="es-PR" dirty="0" smtClean="0"/>
          </a:p>
          <a:p>
            <a:pPr lvl="2"/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32958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PR" dirty="0" smtClean="0"/>
              <a:t>Vida universitaria y adolescencia</a:t>
            </a:r>
            <a:r>
              <a:rPr lang="es-PR" dirty="0"/>
              <a:t>:</a:t>
            </a:r>
          </a:p>
          <a:p>
            <a:pPr lvl="1"/>
            <a:r>
              <a:rPr lang="es-PR" dirty="0"/>
              <a:t>El </a:t>
            </a:r>
            <a:r>
              <a:rPr lang="es-PR" dirty="0" smtClean="0"/>
              <a:t>¿</a:t>
            </a:r>
            <a:r>
              <a:rPr lang="es-PR" i="1" dirty="0" smtClean="0"/>
              <a:t>mito?</a:t>
            </a:r>
            <a:r>
              <a:rPr lang="es-PR" dirty="0" smtClean="0"/>
              <a:t> </a:t>
            </a:r>
            <a:r>
              <a:rPr lang="es-PR" dirty="0"/>
              <a:t>del </a:t>
            </a:r>
            <a:r>
              <a:rPr lang="es-PR" i="1" dirty="0" err="1"/>
              <a:t>sturm</a:t>
            </a:r>
            <a:r>
              <a:rPr lang="es-PR" i="1" dirty="0"/>
              <a:t> </a:t>
            </a:r>
            <a:r>
              <a:rPr lang="es-PR" i="1" dirty="0" err="1"/>
              <a:t>und</a:t>
            </a:r>
            <a:r>
              <a:rPr lang="es-PR" i="1" dirty="0"/>
              <a:t> </a:t>
            </a:r>
            <a:r>
              <a:rPr lang="es-PR" i="1" dirty="0" err="1" smtClean="0"/>
              <a:t>drang</a:t>
            </a:r>
            <a:r>
              <a:rPr lang="es-PR" i="1" dirty="0" smtClean="0"/>
              <a:t> (Hacia fuera y hacia adentro).</a:t>
            </a:r>
            <a:endParaRPr lang="es-PR" i="1" dirty="0"/>
          </a:p>
          <a:p>
            <a:pPr lvl="2"/>
            <a:r>
              <a:rPr lang="es-PR" i="1" dirty="0"/>
              <a:t>Storm and </a:t>
            </a:r>
            <a:r>
              <a:rPr lang="es-PR" i="1" dirty="0" smtClean="0"/>
              <a:t>stress.</a:t>
            </a:r>
            <a:endParaRPr lang="es-PR" i="1" dirty="0"/>
          </a:p>
          <a:p>
            <a:pPr lvl="2"/>
            <a:r>
              <a:rPr lang="es-PR" i="1" dirty="0"/>
              <a:t>Storm and </a:t>
            </a:r>
            <a:r>
              <a:rPr lang="es-PR" i="1" dirty="0" smtClean="0"/>
              <a:t>urge. </a:t>
            </a:r>
            <a:endParaRPr lang="es-PR" i="1" dirty="0"/>
          </a:p>
          <a:p>
            <a:pPr lvl="1"/>
            <a:r>
              <a:rPr lang="es-PR" dirty="0"/>
              <a:t>Las transiciones </a:t>
            </a:r>
            <a:r>
              <a:rPr lang="es-PR" dirty="0" smtClean="0"/>
              <a:t>difíciles (No hay patrones):</a:t>
            </a:r>
            <a:endParaRPr lang="es-PR" dirty="0"/>
          </a:p>
          <a:p>
            <a:pPr lvl="2"/>
            <a:r>
              <a:rPr lang="es-PR" dirty="0"/>
              <a:t>Individuación y </a:t>
            </a:r>
            <a:r>
              <a:rPr lang="es-PR" dirty="0" smtClean="0"/>
              <a:t>separación.</a:t>
            </a:r>
            <a:endParaRPr lang="es-PR" dirty="0"/>
          </a:p>
          <a:p>
            <a:pPr lvl="2"/>
            <a:r>
              <a:rPr lang="es-PR" dirty="0"/>
              <a:t>Formación de la </a:t>
            </a:r>
            <a:r>
              <a:rPr lang="es-PR" dirty="0" smtClean="0"/>
              <a:t>identidad.</a:t>
            </a:r>
            <a:endParaRPr lang="es-PR" dirty="0"/>
          </a:p>
          <a:p>
            <a:pPr lvl="2"/>
            <a:r>
              <a:rPr lang="es-PR" dirty="0"/>
              <a:t>Formación de la </a:t>
            </a:r>
            <a:r>
              <a:rPr lang="es-PR" dirty="0" smtClean="0"/>
              <a:t>personalidad.</a:t>
            </a:r>
            <a:endParaRPr lang="es-PR" dirty="0"/>
          </a:p>
          <a:p>
            <a:pPr lvl="1"/>
            <a:r>
              <a:rPr lang="es-PR" dirty="0"/>
              <a:t>Cambios en los dominios (dimensiones):</a:t>
            </a:r>
          </a:p>
          <a:p>
            <a:pPr lvl="2"/>
            <a:r>
              <a:rPr lang="es-PR" dirty="0" smtClean="0"/>
              <a:t>Físico.</a:t>
            </a:r>
            <a:endParaRPr lang="es-PR" dirty="0"/>
          </a:p>
          <a:p>
            <a:pPr lvl="2"/>
            <a:r>
              <a:rPr lang="es-PR" dirty="0" smtClean="0"/>
              <a:t>Cognitivo.</a:t>
            </a:r>
            <a:endParaRPr lang="es-PR" dirty="0"/>
          </a:p>
          <a:p>
            <a:pPr lvl="2"/>
            <a:r>
              <a:rPr lang="es-PR" dirty="0" smtClean="0"/>
              <a:t>Emocional.</a:t>
            </a:r>
            <a:endParaRPr lang="es-PR" dirty="0"/>
          </a:p>
          <a:p>
            <a:pPr lvl="2"/>
            <a:r>
              <a:rPr lang="es-PR" dirty="0" smtClean="0"/>
              <a:t>Social.</a:t>
            </a:r>
          </a:p>
          <a:p>
            <a:pPr lvl="2"/>
            <a:r>
              <a:rPr lang="es-PR" dirty="0" smtClean="0"/>
              <a:t>Espiritual. </a:t>
            </a:r>
          </a:p>
          <a:p>
            <a:endParaRPr lang="es-PR" dirty="0" smtClean="0"/>
          </a:p>
        </p:txBody>
      </p:sp>
      <p:sp>
        <p:nvSpPr>
          <p:cNvPr id="12" name="Oval 11"/>
          <p:cNvSpPr/>
          <p:nvPr/>
        </p:nvSpPr>
        <p:spPr>
          <a:xfrm>
            <a:off x="6328372" y="2960483"/>
            <a:ext cx="3241141" cy="1638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08618" y="3385996"/>
            <a:ext cx="2716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dirty="0" smtClean="0"/>
              <a:t>¿Cuál es el producto final deseado?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4058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Vida universitaria y adolescencia</a:t>
            </a:r>
            <a:r>
              <a:rPr lang="es-PR" dirty="0"/>
              <a:t>:</a:t>
            </a:r>
          </a:p>
          <a:p>
            <a:pPr lvl="1"/>
            <a:r>
              <a:rPr lang="es-PR" dirty="0"/>
              <a:t>Transiciones</a:t>
            </a:r>
          </a:p>
          <a:p>
            <a:pPr lvl="2"/>
            <a:r>
              <a:rPr lang="es-PR" dirty="0"/>
              <a:t>De cuerpo de niño a cuerpo de </a:t>
            </a:r>
            <a:r>
              <a:rPr lang="es-PR" dirty="0" smtClean="0"/>
              <a:t>adulto.</a:t>
            </a:r>
            <a:endParaRPr lang="es-PR" dirty="0"/>
          </a:p>
          <a:p>
            <a:pPr lvl="3"/>
            <a:r>
              <a:rPr lang="es-PR" dirty="0"/>
              <a:t>Gracia, torpeza, </a:t>
            </a:r>
            <a:r>
              <a:rPr lang="es-PR" dirty="0" smtClean="0"/>
              <a:t>belleza/elegancia.</a:t>
            </a:r>
            <a:endParaRPr lang="es-PR" dirty="0"/>
          </a:p>
          <a:p>
            <a:pPr lvl="2"/>
            <a:r>
              <a:rPr lang="es-PR" dirty="0" smtClean="0"/>
              <a:t>De personalidad dependiente a independiente.</a:t>
            </a:r>
          </a:p>
          <a:p>
            <a:pPr lvl="3"/>
            <a:r>
              <a:rPr lang="es-PR" dirty="0" smtClean="0"/>
              <a:t>Los padres como dioses.</a:t>
            </a:r>
          </a:p>
          <a:p>
            <a:pPr lvl="3"/>
            <a:r>
              <a:rPr lang="es-PR" dirty="0" smtClean="0"/>
              <a:t>Los padres como personas falibles.</a:t>
            </a:r>
          </a:p>
          <a:p>
            <a:pPr lvl="3"/>
            <a:r>
              <a:rPr lang="es-PR" dirty="0" smtClean="0"/>
              <a:t>De situaciones con soluciones fáciles a situaciones con soluciones difíciles.</a:t>
            </a:r>
          </a:p>
          <a:p>
            <a:pPr lvl="2"/>
            <a:r>
              <a:rPr lang="es-PR" dirty="0" smtClean="0"/>
              <a:t>De </a:t>
            </a:r>
            <a:r>
              <a:rPr lang="es-PR" dirty="0"/>
              <a:t>personalidad de niño a personalidad de </a:t>
            </a:r>
            <a:r>
              <a:rPr lang="es-PR" dirty="0" smtClean="0"/>
              <a:t>adulto.</a:t>
            </a:r>
            <a:endParaRPr lang="es-PR" dirty="0"/>
          </a:p>
          <a:p>
            <a:pPr lvl="3"/>
            <a:r>
              <a:rPr lang="es-PR" dirty="0"/>
              <a:t>Inutilidad de las </a:t>
            </a:r>
            <a:r>
              <a:rPr lang="es-PR" dirty="0" smtClean="0"/>
              <a:t>rabietas. Respuestas apropiadas.</a:t>
            </a:r>
            <a:endParaRPr lang="es-PR" dirty="0"/>
          </a:p>
          <a:p>
            <a:pPr lvl="2"/>
            <a:r>
              <a:rPr lang="es-PR" dirty="0" smtClean="0"/>
              <a:t>Territorios </a:t>
            </a:r>
            <a:r>
              <a:rPr lang="es-PR" dirty="0"/>
              <a:t>sin mapa: Mundo, sociedad, </a:t>
            </a:r>
            <a:r>
              <a:rPr lang="es-PR" b="1" dirty="0" smtClean="0">
                <a:solidFill>
                  <a:srgbClr val="FF0000"/>
                </a:solidFill>
              </a:rPr>
              <a:t>amigos</a:t>
            </a:r>
            <a:r>
              <a:rPr lang="es-PR" dirty="0" smtClean="0"/>
              <a:t>. “La vida es …”</a:t>
            </a:r>
            <a:endParaRPr lang="es-PR" dirty="0"/>
          </a:p>
          <a:p>
            <a:endParaRPr lang="es-PR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7728856" y="2634343"/>
            <a:ext cx="2416628" cy="1611085"/>
            <a:chOff x="7826828" y="2960914"/>
            <a:chExt cx="2416628" cy="1611085"/>
          </a:xfrm>
        </p:grpSpPr>
        <p:sp>
          <p:nvSpPr>
            <p:cNvPr id="5" name="Oval 4"/>
            <p:cNvSpPr/>
            <p:nvPr/>
          </p:nvSpPr>
          <p:spPr>
            <a:xfrm>
              <a:off x="7826828" y="2960914"/>
              <a:ext cx="2275115" cy="161108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033655" y="3309259"/>
              <a:ext cx="22098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EXPECTATIVAS                   	Y FALTA                          DE MODELOS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8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Vida universitaria (y fuera de la universidad) y adolescencia</a:t>
            </a:r>
            <a:r>
              <a:rPr lang="es-PR" dirty="0"/>
              <a:t>:</a:t>
            </a:r>
          </a:p>
          <a:p>
            <a:pPr lvl="1"/>
            <a:r>
              <a:rPr lang="es-PR" dirty="0"/>
              <a:t>James Marcia (Ni etapas, ni secuencias):</a:t>
            </a:r>
          </a:p>
          <a:p>
            <a:pPr lvl="3"/>
            <a:r>
              <a:rPr lang="es-PR" dirty="0"/>
              <a:t>Identidad difusa:</a:t>
            </a:r>
          </a:p>
          <a:p>
            <a:pPr lvl="4"/>
            <a:r>
              <a:rPr lang="es-PR" dirty="0"/>
              <a:t>Se piensa que no hay </a:t>
            </a:r>
            <a:r>
              <a:rPr lang="es-PR" dirty="0" smtClean="0"/>
              <a:t>opciones.</a:t>
            </a:r>
            <a:endParaRPr lang="es-PR" dirty="0"/>
          </a:p>
          <a:p>
            <a:pPr lvl="4"/>
            <a:r>
              <a:rPr lang="es-PR" dirty="0"/>
              <a:t>No hay </a:t>
            </a:r>
            <a:r>
              <a:rPr lang="es-PR" dirty="0" smtClean="0"/>
              <a:t>compromiso.</a:t>
            </a:r>
            <a:endParaRPr lang="es-PR" dirty="0"/>
          </a:p>
          <a:p>
            <a:pPr lvl="3"/>
            <a:r>
              <a:rPr lang="es-PR" dirty="0"/>
              <a:t>Identidad delegada:</a:t>
            </a:r>
          </a:p>
          <a:p>
            <a:pPr lvl="4"/>
            <a:r>
              <a:rPr lang="es-PR" dirty="0"/>
              <a:t>No hay </a:t>
            </a:r>
            <a:r>
              <a:rPr lang="es-PR" dirty="0" smtClean="0"/>
              <a:t>crisis.</a:t>
            </a:r>
            <a:endParaRPr lang="es-PR" dirty="0"/>
          </a:p>
          <a:p>
            <a:pPr lvl="4"/>
            <a:r>
              <a:rPr lang="es-PR" dirty="0"/>
              <a:t>Conformarse a las </a:t>
            </a:r>
            <a:r>
              <a:rPr lang="es-PR" dirty="0">
                <a:solidFill>
                  <a:srgbClr val="FFFF00"/>
                </a:solidFill>
              </a:rPr>
              <a:t>expectativas </a:t>
            </a:r>
            <a:r>
              <a:rPr lang="es-PR" dirty="0"/>
              <a:t>de </a:t>
            </a:r>
            <a:r>
              <a:rPr lang="es-PR" dirty="0" smtClean="0"/>
              <a:t>otros (</a:t>
            </a:r>
            <a:r>
              <a:rPr lang="es-PR" i="1" dirty="0" smtClean="0"/>
              <a:t>baño de María</a:t>
            </a:r>
            <a:r>
              <a:rPr lang="es-PR" dirty="0" smtClean="0"/>
              <a:t>).</a:t>
            </a:r>
            <a:endParaRPr lang="es-PR" dirty="0"/>
          </a:p>
          <a:p>
            <a:pPr lvl="3"/>
            <a:r>
              <a:rPr lang="es-PR" dirty="0"/>
              <a:t>Identidad en moratoria:</a:t>
            </a:r>
          </a:p>
          <a:p>
            <a:pPr lvl="4"/>
            <a:r>
              <a:rPr lang="es-PR" dirty="0"/>
              <a:t>Explorar opciones y posibles </a:t>
            </a:r>
            <a:r>
              <a:rPr lang="es-PR" dirty="0" smtClean="0"/>
              <a:t>compromisos.</a:t>
            </a:r>
            <a:endParaRPr lang="es-PR" dirty="0"/>
          </a:p>
          <a:p>
            <a:pPr lvl="4"/>
            <a:r>
              <a:rPr lang="es-PR" dirty="0"/>
              <a:t>Crisis y </a:t>
            </a:r>
            <a:r>
              <a:rPr lang="es-PR" dirty="0" smtClean="0"/>
              <a:t>apresto.</a:t>
            </a:r>
            <a:endParaRPr lang="es-PR" dirty="0"/>
          </a:p>
          <a:p>
            <a:pPr lvl="3"/>
            <a:r>
              <a:rPr lang="es-PR" dirty="0"/>
              <a:t>Identidad alcanzada:</a:t>
            </a:r>
          </a:p>
          <a:p>
            <a:pPr lvl="4"/>
            <a:r>
              <a:rPr lang="es-PR" dirty="0"/>
              <a:t>Superación de las </a:t>
            </a:r>
            <a:r>
              <a:rPr lang="es-PR" dirty="0" smtClean="0"/>
              <a:t>crisis.</a:t>
            </a:r>
            <a:endParaRPr lang="es-PR" dirty="0"/>
          </a:p>
          <a:p>
            <a:pPr lvl="4"/>
            <a:r>
              <a:rPr lang="es-PR" dirty="0"/>
              <a:t>Sentido de identidad (</a:t>
            </a:r>
            <a:r>
              <a:rPr lang="es-PR" dirty="0" err="1"/>
              <a:t>Autoconcepto</a:t>
            </a:r>
            <a:r>
              <a:rPr lang="es-PR" dirty="0"/>
              <a:t>, autoimagen, autoestima</a:t>
            </a:r>
            <a:r>
              <a:rPr lang="es-PR" dirty="0" smtClean="0"/>
              <a:t>).</a:t>
            </a:r>
            <a:endParaRPr lang="es-PR" dirty="0"/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41046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dirty="0"/>
              <a:t>Salud Mental (Ley 408/2000, según enmendada):</a:t>
            </a:r>
          </a:p>
          <a:p>
            <a:pPr marL="137160" indent="0">
              <a:buNone/>
            </a:pPr>
            <a:r>
              <a:rPr lang="es-PR" dirty="0" smtClean="0"/>
              <a:t>	Significa </a:t>
            </a:r>
            <a:r>
              <a:rPr lang="es-PR" dirty="0"/>
              <a:t>el completo estado de bienestar físico, mental y social </a:t>
            </a:r>
            <a:r>
              <a:rPr lang="es-PR" dirty="0" smtClean="0"/>
              <a:t>           	en </a:t>
            </a:r>
            <a:r>
              <a:rPr lang="es-PR" dirty="0"/>
              <a:t>el cual las personas, empleando sus facultades intelectuales, </a:t>
            </a:r>
            <a:r>
              <a:rPr lang="es-PR" dirty="0" smtClean="0"/>
              <a:t>	emocionales</a:t>
            </a:r>
            <a:r>
              <a:rPr lang="es-PR" dirty="0"/>
              <a:t>, éticas, espirituales y recursos sociales, pueden tomar </a:t>
            </a:r>
            <a:r>
              <a:rPr lang="es-PR" dirty="0" smtClean="0"/>
              <a:t>	decisiones </a:t>
            </a:r>
            <a:r>
              <a:rPr lang="es-PR" dirty="0"/>
              <a:t>racionales y creadoras, prever las consecuencias </a:t>
            </a:r>
            <a:r>
              <a:rPr lang="es-PR" dirty="0" smtClean="0"/>
              <a:t>                	de </a:t>
            </a:r>
            <a:r>
              <a:rPr lang="es-PR" dirty="0"/>
              <a:t>sus </a:t>
            </a:r>
            <a:r>
              <a:rPr lang="es-PR" dirty="0" smtClean="0"/>
              <a:t>actos</a:t>
            </a:r>
            <a:r>
              <a:rPr lang="es-PR" dirty="0"/>
              <a:t>, reconocer sus errores, sentirse cómodas consigo </a:t>
            </a:r>
            <a:r>
              <a:rPr lang="es-PR" dirty="0" smtClean="0"/>
              <a:t>	mismas</a:t>
            </a:r>
            <a:r>
              <a:rPr lang="es-PR" dirty="0"/>
              <a:t>, </a:t>
            </a:r>
            <a:r>
              <a:rPr lang="es-PR" dirty="0" smtClean="0"/>
              <a:t>relacionarse </a:t>
            </a:r>
            <a:r>
              <a:rPr lang="es-PR" dirty="0"/>
              <a:t>satisfactoriamente con otras personas </a:t>
            </a:r>
            <a:r>
              <a:rPr lang="es-PR" dirty="0" smtClean="0"/>
              <a:t>               	y </a:t>
            </a:r>
            <a:r>
              <a:rPr lang="es-PR" dirty="0"/>
              <a:t>cooperar </a:t>
            </a:r>
            <a:r>
              <a:rPr lang="es-PR" dirty="0" smtClean="0"/>
              <a:t>con </a:t>
            </a:r>
            <a:r>
              <a:rPr lang="es-PR" dirty="0"/>
              <a:t>su bienestar, esforzarse hacia el logro de sus </a:t>
            </a:r>
            <a:r>
              <a:rPr lang="es-PR" dirty="0" smtClean="0"/>
              <a:t>	propias potencialidades </a:t>
            </a:r>
            <a:r>
              <a:rPr lang="es-PR" dirty="0"/>
              <a:t>y metas, adaptarse constructivamente </a:t>
            </a:r>
            <a:r>
              <a:rPr lang="es-PR" dirty="0" smtClean="0"/>
              <a:t>                         	a </a:t>
            </a:r>
            <a:r>
              <a:rPr lang="es-PR" dirty="0"/>
              <a:t>los cambios, lidiar con las demandas </a:t>
            </a:r>
            <a:r>
              <a:rPr lang="es-PR" dirty="0" smtClean="0"/>
              <a:t>o </a:t>
            </a:r>
            <a:r>
              <a:rPr lang="es-PR" dirty="0"/>
              <a:t>estrés cotidiano </a:t>
            </a:r>
            <a:r>
              <a:rPr lang="es-PR" dirty="0" smtClean="0"/>
              <a:t>                             	de </a:t>
            </a:r>
            <a:r>
              <a:rPr lang="es-PR" dirty="0"/>
              <a:t>la </a:t>
            </a:r>
            <a:r>
              <a:rPr lang="es-PR" dirty="0" smtClean="0"/>
              <a:t>vida</a:t>
            </a:r>
            <a:r>
              <a:rPr lang="es-PR" dirty="0"/>
              <a:t>, trabajar productivamente y contribuir </a:t>
            </a:r>
            <a:r>
              <a:rPr lang="es-PR" dirty="0" smtClean="0"/>
              <a:t>						a </a:t>
            </a:r>
            <a:r>
              <a:rPr lang="es-PR" dirty="0"/>
              <a:t>su </a:t>
            </a:r>
            <a:r>
              <a:rPr lang="es-PR" dirty="0" smtClean="0"/>
              <a:t>comunidad </a:t>
            </a:r>
            <a:r>
              <a:rPr lang="es-PR" dirty="0"/>
              <a:t>y </a:t>
            </a:r>
            <a:r>
              <a:rPr lang="es-PR" dirty="0" smtClean="0"/>
              <a:t>sociedad en </a:t>
            </a:r>
            <a:r>
              <a:rPr lang="es-PR" dirty="0"/>
              <a:t>general.</a:t>
            </a:r>
          </a:p>
          <a:p>
            <a:endParaRPr lang="es-PR" dirty="0" smtClean="0"/>
          </a:p>
          <a:p>
            <a:pPr lvl="1"/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199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Vida universitaria y adolescencia</a:t>
            </a:r>
            <a:r>
              <a:rPr lang="es-PR" dirty="0"/>
              <a:t>:</a:t>
            </a:r>
          </a:p>
          <a:p>
            <a:pPr lvl="2"/>
            <a:r>
              <a:rPr lang="es-PR" dirty="0" smtClean="0"/>
              <a:t>Hogar</a:t>
            </a:r>
            <a:r>
              <a:rPr lang="es-PR" dirty="0"/>
              <a:t>, escuela, pares, </a:t>
            </a:r>
            <a:r>
              <a:rPr lang="es-PR" dirty="0" smtClean="0"/>
              <a:t>instituciones.</a:t>
            </a:r>
            <a:endParaRPr lang="es-PR" dirty="0"/>
          </a:p>
          <a:p>
            <a:pPr lvl="2"/>
            <a:r>
              <a:rPr lang="es-PR" dirty="0"/>
              <a:t>Grupos de </a:t>
            </a:r>
            <a:r>
              <a:rPr lang="es-PR" dirty="0" smtClean="0"/>
              <a:t>referencia. </a:t>
            </a:r>
            <a:endParaRPr lang="es-PR" dirty="0"/>
          </a:p>
          <a:p>
            <a:pPr lvl="2"/>
            <a:r>
              <a:rPr lang="es-PR" dirty="0"/>
              <a:t>Filtros para </a:t>
            </a:r>
            <a:r>
              <a:rPr lang="es-PR" dirty="0" smtClean="0"/>
              <a:t>percibir, afrontar, resignificar, reformular y resolver conflictos.</a:t>
            </a:r>
            <a:endParaRPr lang="es-PR" dirty="0"/>
          </a:p>
          <a:p>
            <a:pPr lvl="2"/>
            <a:r>
              <a:rPr lang="es-PR" dirty="0" smtClean="0"/>
              <a:t>Deberizaciones. </a:t>
            </a:r>
            <a:endParaRPr lang="es-PR" dirty="0"/>
          </a:p>
          <a:p>
            <a:pPr lvl="2"/>
            <a:r>
              <a:rPr lang="es-PR" dirty="0"/>
              <a:t>Sentido y significado a la </a:t>
            </a:r>
            <a:r>
              <a:rPr lang="es-PR" dirty="0" smtClean="0"/>
              <a:t>vida AÚN NO LOGRADOS.</a:t>
            </a:r>
            <a:endParaRPr lang="es-PR" dirty="0"/>
          </a:p>
          <a:p>
            <a:pPr lvl="2"/>
            <a:r>
              <a:rPr lang="es-PR" dirty="0" smtClean="0"/>
              <a:t>Interpretación y manejo </a:t>
            </a:r>
            <a:r>
              <a:rPr lang="es-PR" dirty="0"/>
              <a:t>de </a:t>
            </a:r>
            <a:r>
              <a:rPr lang="es-PR" dirty="0" smtClean="0"/>
              <a:t>imprevistos.</a:t>
            </a:r>
            <a:endParaRPr lang="es-PR" dirty="0"/>
          </a:p>
          <a:p>
            <a:pPr lvl="2"/>
            <a:r>
              <a:rPr lang="es-PR" dirty="0" smtClean="0"/>
              <a:t>Interpretación y manejo </a:t>
            </a:r>
            <a:r>
              <a:rPr lang="es-PR" dirty="0"/>
              <a:t>de </a:t>
            </a:r>
            <a:r>
              <a:rPr lang="es-PR" dirty="0" smtClean="0"/>
              <a:t>fracasos. </a:t>
            </a:r>
            <a:endParaRPr lang="es-PR" dirty="0"/>
          </a:p>
          <a:p>
            <a:pPr lvl="2"/>
            <a:r>
              <a:rPr lang="es-PR" dirty="0"/>
              <a:t>Como si… vs. o todo o </a:t>
            </a:r>
            <a:r>
              <a:rPr lang="es-PR" dirty="0" smtClean="0"/>
              <a:t>nada.</a:t>
            </a:r>
          </a:p>
          <a:p>
            <a:pPr lvl="2"/>
            <a:r>
              <a:rPr lang="es-PR" dirty="0" smtClean="0"/>
              <a:t>Línea divisoria con la madurez (vs. maduración): plantearse consecuencias.</a:t>
            </a:r>
          </a:p>
          <a:p>
            <a:pPr lvl="2"/>
            <a:r>
              <a:rPr lang="es-PR" dirty="0" smtClean="0"/>
              <a:t>Plantearse opciones: </a:t>
            </a:r>
            <a:r>
              <a:rPr lang="es-PR" i="1" dirty="0" smtClean="0"/>
              <a:t>En vez de</a:t>
            </a:r>
            <a:r>
              <a:rPr lang="es-PR" dirty="0" smtClean="0"/>
              <a:t>…</a:t>
            </a:r>
            <a:endParaRPr lang="es-PR" dirty="0"/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414289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638800" y="2286000"/>
            <a:ext cx="4599848" cy="39624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s-PR" sz="2900" dirty="0" smtClean="0"/>
              <a:t>Estrés asociados con la madurez:</a:t>
            </a:r>
          </a:p>
          <a:p>
            <a:pPr lvl="2"/>
            <a:r>
              <a:rPr lang="es-PR" sz="2600" dirty="0" smtClean="0"/>
              <a:t>Proceso de individuación.</a:t>
            </a:r>
          </a:p>
          <a:p>
            <a:pPr lvl="2"/>
            <a:r>
              <a:rPr lang="es-PR" sz="2600" dirty="0" smtClean="0"/>
              <a:t>Transición entre dos o más mundos ( &gt; ambientes).</a:t>
            </a:r>
          </a:p>
          <a:p>
            <a:pPr lvl="2"/>
            <a:r>
              <a:rPr lang="es-PR" sz="2600" dirty="0" smtClean="0"/>
              <a:t>Dificultades en el aprendizaje.</a:t>
            </a:r>
          </a:p>
          <a:p>
            <a:pPr lvl="2"/>
            <a:r>
              <a:rPr lang="es-PR" sz="2600" dirty="0" smtClean="0"/>
              <a:t>Toma de decisiones:</a:t>
            </a:r>
          </a:p>
          <a:p>
            <a:pPr lvl="3"/>
            <a:r>
              <a:rPr lang="es-PR" sz="2200" dirty="0" smtClean="0"/>
              <a:t>Libertad.</a:t>
            </a:r>
          </a:p>
          <a:p>
            <a:pPr lvl="3"/>
            <a:r>
              <a:rPr lang="es-PR" sz="2200" dirty="0" smtClean="0"/>
              <a:t>Responsabilidad .</a:t>
            </a:r>
          </a:p>
          <a:p>
            <a:pPr lvl="1"/>
            <a:r>
              <a:rPr lang="es-PR" sz="2600" dirty="0" smtClean="0"/>
              <a:t>Eventos/situaciones ambientales.</a:t>
            </a:r>
          </a:p>
          <a:p>
            <a:pPr lvl="1"/>
            <a:r>
              <a:rPr lang="es-PR" sz="2600" dirty="0" smtClean="0"/>
              <a:t>Destrezas de afrontamiento limitadas.</a:t>
            </a:r>
          </a:p>
          <a:p>
            <a:pPr lvl="1"/>
            <a:r>
              <a:rPr lang="es-PR" sz="2600" dirty="0" smtClean="0"/>
              <a:t>Repertorio de respuestas limitado.</a:t>
            </a:r>
          </a:p>
          <a:p>
            <a:pPr lvl="1"/>
            <a:r>
              <a:rPr lang="es-PR" sz="2600" dirty="0" smtClean="0"/>
              <a:t>Presión de tiempo; complejidad.</a:t>
            </a:r>
          </a:p>
          <a:p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sz="half" idx="2"/>
          </p:nvPr>
        </p:nvSpPr>
        <p:spPr>
          <a:xfrm>
            <a:off x="1114197" y="2296886"/>
            <a:ext cx="4579032" cy="3962400"/>
          </a:xfrm>
        </p:spPr>
        <p:txBody>
          <a:bodyPr>
            <a:normAutofit fontScale="62500" lnSpcReduction="20000"/>
          </a:bodyPr>
          <a:lstStyle/>
          <a:p>
            <a:r>
              <a:rPr lang="es-PR" sz="3100" dirty="0" smtClean="0"/>
              <a:t>¿Genética?</a:t>
            </a:r>
          </a:p>
          <a:p>
            <a:pPr lvl="1"/>
            <a:r>
              <a:rPr lang="es-PR" sz="2800" dirty="0" smtClean="0"/>
              <a:t>No toda persona con propensión genética                           se deprime. </a:t>
            </a:r>
          </a:p>
          <a:p>
            <a:pPr lvl="1"/>
            <a:r>
              <a:rPr lang="es-PR" sz="2900" dirty="0" smtClean="0"/>
              <a:t>Estrés asociado con el proceso de maduración:</a:t>
            </a:r>
          </a:p>
          <a:p>
            <a:pPr lvl="2"/>
            <a:r>
              <a:rPr lang="es-PR" sz="2600" dirty="0" smtClean="0"/>
              <a:t>Falta de información confiable.</a:t>
            </a:r>
          </a:p>
          <a:p>
            <a:pPr lvl="2"/>
            <a:r>
              <a:rPr lang="es-PR" sz="2600" dirty="0" smtClean="0"/>
              <a:t>Comparaciones.</a:t>
            </a:r>
          </a:p>
          <a:p>
            <a:pPr lvl="2"/>
            <a:r>
              <a:rPr lang="es-PR" sz="2600" dirty="0" smtClean="0"/>
              <a:t>Inseguridades</a:t>
            </a:r>
            <a:r>
              <a:rPr lang="es-PR" dirty="0" smtClean="0"/>
              <a:t> </a:t>
            </a:r>
            <a:r>
              <a:rPr lang="es-PR" sz="2600" dirty="0" smtClean="0"/>
              <a:t>e incertidumbres.</a:t>
            </a:r>
          </a:p>
          <a:p>
            <a:pPr lvl="2"/>
            <a:r>
              <a:rPr lang="es-PR" sz="2600" dirty="0" smtClean="0"/>
              <a:t>Formación de la identidad sexual y la conciencia de género:</a:t>
            </a:r>
          </a:p>
          <a:p>
            <a:pPr lvl="3"/>
            <a:r>
              <a:rPr lang="es-PR" sz="2200" dirty="0" smtClean="0"/>
              <a:t>Aceptación o rechazo.</a:t>
            </a:r>
          </a:p>
          <a:p>
            <a:pPr lvl="3"/>
            <a:r>
              <a:rPr lang="es-PR" sz="2200" dirty="0" smtClean="0"/>
              <a:t>Socialización (</a:t>
            </a:r>
            <a:r>
              <a:rPr lang="es-PR" sz="2200" dirty="0" err="1" smtClean="0"/>
              <a:t>Cass</a:t>
            </a:r>
            <a:r>
              <a:rPr lang="es-PR" sz="2200" dirty="0" smtClean="0"/>
              <a:t>).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50571" y="1578429"/>
            <a:ext cx="7674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400" cap="small" dirty="0" smtClean="0"/>
              <a:t>Posibles causas de la depresión en universitarios</a:t>
            </a:r>
            <a:endParaRPr lang="es-PR" sz="2400" cap="small" dirty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Factores contribuyentes:</a:t>
            </a:r>
          </a:p>
          <a:p>
            <a:pPr lvl="1"/>
            <a:r>
              <a:rPr lang="es-PR" dirty="0" smtClean="0"/>
              <a:t>Problemas en el hogar:</a:t>
            </a:r>
          </a:p>
          <a:p>
            <a:pPr lvl="2"/>
            <a:r>
              <a:rPr lang="es-PR" dirty="0" smtClean="0"/>
              <a:t>Economía.</a:t>
            </a:r>
          </a:p>
          <a:p>
            <a:pPr lvl="2"/>
            <a:r>
              <a:rPr lang="es-PR" dirty="0" smtClean="0"/>
              <a:t>Relaciones entre los padres/cuidadores.</a:t>
            </a:r>
          </a:p>
          <a:p>
            <a:pPr lvl="2"/>
            <a:r>
              <a:rPr lang="es-PR" dirty="0" smtClean="0"/>
              <a:t>Conflictos entre hermanos.</a:t>
            </a:r>
          </a:p>
          <a:p>
            <a:pPr lvl="2"/>
            <a:r>
              <a:rPr lang="es-PR" dirty="0" smtClean="0"/>
              <a:t>Estilos de crianza.</a:t>
            </a:r>
          </a:p>
          <a:p>
            <a:pPr lvl="2"/>
            <a:r>
              <a:rPr lang="es-PR" dirty="0" smtClean="0"/>
              <a:t>¿Familias depresivas? ¿Familias deprimentes?</a:t>
            </a:r>
          </a:p>
          <a:p>
            <a:pPr lvl="1"/>
            <a:r>
              <a:rPr lang="es-PR" dirty="0" smtClean="0"/>
              <a:t>Situaciones de salud:</a:t>
            </a:r>
          </a:p>
          <a:p>
            <a:pPr lvl="2"/>
            <a:r>
              <a:rPr lang="es-PR" dirty="0" smtClean="0"/>
              <a:t>Propias o de otras personas.</a:t>
            </a:r>
          </a:p>
          <a:p>
            <a:pPr lvl="2"/>
            <a:r>
              <a:rPr lang="es-PR" dirty="0" smtClean="0"/>
              <a:t>Pérdida de personas significativas.</a:t>
            </a:r>
          </a:p>
          <a:p>
            <a:pPr lvl="2"/>
            <a:r>
              <a:rPr lang="es-PR" dirty="0" smtClean="0">
                <a:solidFill>
                  <a:srgbClr val="FFFF00"/>
                </a:solidFill>
              </a:rPr>
              <a:t>Amenazas</a:t>
            </a:r>
            <a:r>
              <a:rPr lang="es-PR" dirty="0" smtClean="0"/>
              <a:t> de pérdidas de personas significativas.</a:t>
            </a:r>
          </a:p>
          <a:p>
            <a:pPr lvl="1"/>
            <a:r>
              <a:rPr lang="es-PR" dirty="0" smtClean="0"/>
              <a:t>Socialización deficiente.</a:t>
            </a:r>
          </a:p>
          <a:p>
            <a:pPr lvl="1"/>
            <a:r>
              <a:rPr lang="es-PR" dirty="0" smtClean="0"/>
              <a:t>Problemas sin respuestas aparentes.</a:t>
            </a:r>
          </a:p>
          <a:p>
            <a:endParaRPr lang="es-P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11142" y="3537858"/>
            <a:ext cx="2688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dirty="0" smtClean="0"/>
              <a:t>Pero… ¿Por qué unas personas se deprimen y otras no?</a:t>
            </a:r>
            <a:endParaRPr lang="es-PR" dirty="0"/>
          </a:p>
        </p:txBody>
      </p:sp>
      <p:sp>
        <p:nvSpPr>
          <p:cNvPr id="6" name="Bent-Up Arrow 5"/>
          <p:cNvSpPr/>
          <p:nvPr/>
        </p:nvSpPr>
        <p:spPr>
          <a:xfrm>
            <a:off x="7424057" y="4615543"/>
            <a:ext cx="1338943" cy="6858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Sucesos</a:t>
            </a:r>
            <a:r>
              <a:rPr lang="en-US" dirty="0" smtClean="0"/>
              <a:t> </a:t>
            </a:r>
            <a:r>
              <a:rPr lang="en-US" dirty="0" err="1" smtClean="0"/>
              <a:t>imprevistos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Falta de planificación.</a:t>
            </a:r>
          </a:p>
          <a:p>
            <a:r>
              <a:rPr lang="es-PR" dirty="0" smtClean="0"/>
              <a:t>Problemas en las relaciones:</a:t>
            </a:r>
          </a:p>
          <a:p>
            <a:pPr lvl="1"/>
            <a:r>
              <a:rPr lang="es-PR" dirty="0" smtClean="0"/>
              <a:t>Las relaciones íntimas: </a:t>
            </a:r>
          </a:p>
          <a:p>
            <a:pPr lvl="2"/>
            <a:r>
              <a:rPr lang="es-PR" dirty="0" smtClean="0"/>
              <a:t>Terreno desconocido.</a:t>
            </a:r>
          </a:p>
          <a:p>
            <a:pPr lvl="2"/>
            <a:r>
              <a:rPr lang="es-PR" dirty="0" smtClean="0"/>
              <a:t>La ansiedad de ejecutar (</a:t>
            </a:r>
            <a:r>
              <a:rPr lang="es-PR" i="1" dirty="0" err="1" smtClean="0"/>
              <a:t>perfomance</a:t>
            </a:r>
            <a:r>
              <a:rPr lang="es-PR" dirty="0" smtClean="0"/>
              <a:t>).</a:t>
            </a:r>
          </a:p>
          <a:p>
            <a:pPr lvl="2"/>
            <a:r>
              <a:rPr lang="es-PR" dirty="0" smtClean="0"/>
              <a:t>Embarazos .</a:t>
            </a:r>
          </a:p>
          <a:p>
            <a:pPr lvl="1"/>
            <a:r>
              <a:rPr lang="es-PR" dirty="0" smtClean="0"/>
              <a:t>Las relaciones </a:t>
            </a:r>
            <a:r>
              <a:rPr lang="es-PR" i="1" dirty="0" smtClean="0"/>
              <a:t>casi</a:t>
            </a:r>
            <a:r>
              <a:rPr lang="es-PR" dirty="0" smtClean="0"/>
              <a:t> íntimas. </a:t>
            </a:r>
          </a:p>
          <a:p>
            <a:pPr lvl="1"/>
            <a:r>
              <a:rPr lang="es-PR" dirty="0" smtClean="0"/>
              <a:t>Estudio y trabajo.</a:t>
            </a:r>
          </a:p>
          <a:p>
            <a:pPr lvl="1"/>
            <a:r>
              <a:rPr lang="es-PR" dirty="0" smtClean="0"/>
              <a:t>Condiciones </a:t>
            </a:r>
            <a:r>
              <a:rPr lang="es-PR" dirty="0" err="1" smtClean="0"/>
              <a:t>comórbidas</a:t>
            </a:r>
            <a:r>
              <a:rPr lang="es-PR" dirty="0" smtClean="0"/>
              <a:t>:</a:t>
            </a:r>
          </a:p>
          <a:p>
            <a:pPr lvl="2"/>
            <a:r>
              <a:rPr lang="es-PR" dirty="0" smtClean="0"/>
              <a:t>Disturbios, desórdenes, trastornos, 	enfermedades.</a:t>
            </a:r>
          </a:p>
          <a:p>
            <a:pPr lvl="1"/>
            <a:r>
              <a:rPr lang="es-PR" dirty="0" smtClean="0"/>
              <a:t>Eventos colaterales. </a:t>
            </a:r>
          </a:p>
          <a:p>
            <a:endParaRPr lang="es-PR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Manejo</a:t>
            </a:r>
            <a:r>
              <a:rPr lang="en-US" dirty="0" smtClean="0"/>
              <a:t> </a:t>
            </a:r>
            <a:r>
              <a:rPr lang="en-US" dirty="0" err="1" smtClean="0"/>
              <a:t>equivocado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s-PR" dirty="0" smtClean="0"/>
              <a:t>Adjudicar a falta de carácter.</a:t>
            </a:r>
          </a:p>
          <a:p>
            <a:pPr lvl="1"/>
            <a:r>
              <a:rPr lang="es-PR" dirty="0" smtClean="0"/>
              <a:t>Críticas y regaños.</a:t>
            </a:r>
          </a:p>
          <a:p>
            <a:pPr lvl="1"/>
            <a:r>
              <a:rPr lang="es-PR" dirty="0" smtClean="0"/>
              <a:t>Comparaciones.</a:t>
            </a:r>
          </a:p>
          <a:p>
            <a:pPr lvl="1"/>
            <a:r>
              <a:rPr lang="es-PR" dirty="0" smtClean="0"/>
              <a:t>Ignorar que puede provocar </a:t>
            </a:r>
            <a:r>
              <a:rPr lang="es-PR" b="1" dirty="0" smtClean="0">
                <a:solidFill>
                  <a:srgbClr val="FFC000"/>
                </a:solidFill>
              </a:rPr>
              <a:t>dolor</a:t>
            </a:r>
            <a:r>
              <a:rPr lang="es-PR" dirty="0" smtClean="0"/>
              <a:t>.</a:t>
            </a:r>
          </a:p>
          <a:p>
            <a:pPr lvl="1"/>
            <a:r>
              <a:rPr lang="es-PR" dirty="0" smtClean="0"/>
              <a:t>Trivializar:</a:t>
            </a:r>
          </a:p>
          <a:p>
            <a:pPr lvl="2"/>
            <a:r>
              <a:rPr lang="es-PR" i="1" dirty="0" smtClean="0"/>
              <a:t>Romanticismo</a:t>
            </a:r>
            <a:r>
              <a:rPr lang="es-PR" dirty="0" smtClean="0"/>
              <a:t>. </a:t>
            </a:r>
            <a:r>
              <a:rPr lang="es-PR" i="1" dirty="0" smtClean="0"/>
              <a:t>Todos pasamos por eso</a:t>
            </a:r>
            <a:r>
              <a:rPr lang="es-PR" dirty="0" smtClean="0"/>
              <a:t>. </a:t>
            </a:r>
            <a:endParaRPr lang="es-PR" i="1" dirty="0" smtClean="0"/>
          </a:p>
          <a:p>
            <a:pPr lvl="1"/>
            <a:r>
              <a:rPr lang="es-PR" dirty="0" smtClean="0"/>
              <a:t>Juzgarla como desafío por parte            	del adolescente.</a:t>
            </a:r>
          </a:p>
          <a:p>
            <a:pPr lvl="1"/>
            <a:r>
              <a:rPr lang="es-PR" dirty="0" smtClean="0"/>
              <a:t>Redoblar exigencias.</a:t>
            </a:r>
          </a:p>
          <a:p>
            <a:pPr lvl="1"/>
            <a:r>
              <a:rPr lang="es-PR" dirty="0" smtClean="0"/>
              <a:t>Creer que se puede controlar          	con sólo proponérselo.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R" dirty="0" smtClean="0"/>
              <a:t>La depresión en adolescentes/universitarios:</a:t>
            </a:r>
          </a:p>
          <a:p>
            <a:pPr lvl="1"/>
            <a:r>
              <a:rPr lang="es-PR" dirty="0" smtClean="0"/>
              <a:t>Dificultad en el diagnóstico:</a:t>
            </a:r>
          </a:p>
          <a:p>
            <a:pPr lvl="2"/>
            <a:r>
              <a:rPr lang="es-PR" dirty="0" smtClean="0"/>
              <a:t>Cambios anímicos propios de la adolescencia.</a:t>
            </a:r>
          </a:p>
          <a:p>
            <a:pPr lvl="2"/>
            <a:r>
              <a:rPr lang="es-PR" dirty="0" smtClean="0"/>
              <a:t>Formación de la identidad: </a:t>
            </a:r>
          </a:p>
          <a:p>
            <a:pPr lvl="3"/>
            <a:r>
              <a:rPr lang="es-PR" dirty="0" smtClean="0"/>
              <a:t>Choques.</a:t>
            </a:r>
          </a:p>
          <a:p>
            <a:pPr lvl="3"/>
            <a:r>
              <a:rPr lang="es-PR" dirty="0" smtClean="0"/>
              <a:t>Confrontaciones.</a:t>
            </a:r>
          </a:p>
          <a:p>
            <a:pPr lvl="3"/>
            <a:r>
              <a:rPr lang="es-PR" dirty="0" smtClean="0"/>
              <a:t>Adelantos y atrasos.</a:t>
            </a:r>
          </a:p>
          <a:p>
            <a:pPr lvl="3"/>
            <a:r>
              <a:rPr lang="es-PR" dirty="0" smtClean="0"/>
              <a:t>Sentido de invulnerabilidad confrontado con la realidad.</a:t>
            </a:r>
          </a:p>
          <a:p>
            <a:pPr lvl="3"/>
            <a:r>
              <a:rPr lang="es-PR" dirty="0" smtClean="0"/>
              <a:t>O todo o nada.</a:t>
            </a:r>
          </a:p>
          <a:p>
            <a:pPr lvl="3"/>
            <a:r>
              <a:rPr lang="es-PR" dirty="0" smtClean="0"/>
              <a:t>Percepción de que se ha fallado en:</a:t>
            </a:r>
          </a:p>
          <a:p>
            <a:pPr lvl="4"/>
            <a:r>
              <a:rPr lang="es-PR" dirty="0" smtClean="0"/>
              <a:t>Ser valioso, apreciado y amado.</a:t>
            </a:r>
          </a:p>
          <a:p>
            <a:pPr lvl="4"/>
            <a:r>
              <a:rPr lang="es-PR" dirty="0" smtClean="0"/>
              <a:t>Ser fuerte y tener seguridad.</a:t>
            </a:r>
          </a:p>
          <a:p>
            <a:pPr lvl="4"/>
            <a:r>
              <a:rPr lang="es-PR" dirty="0" smtClean="0"/>
              <a:t>Ser una persona buena.</a:t>
            </a:r>
          </a:p>
          <a:p>
            <a:pPr lvl="2"/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Avalúo/Diagnóstico:</a:t>
            </a:r>
          </a:p>
          <a:p>
            <a:pPr lvl="1"/>
            <a:r>
              <a:rPr lang="es-PR" dirty="0" smtClean="0"/>
              <a:t>Descartar causas médicas:</a:t>
            </a:r>
          </a:p>
          <a:p>
            <a:pPr lvl="2"/>
            <a:r>
              <a:rPr lang="es-PR" dirty="0" smtClean="0"/>
              <a:t>Hipotiroidismo.</a:t>
            </a:r>
          </a:p>
          <a:p>
            <a:pPr lvl="1"/>
            <a:r>
              <a:rPr lang="es-PR" dirty="0" smtClean="0"/>
              <a:t>Descartar </a:t>
            </a:r>
            <a:r>
              <a:rPr lang="es-PR" dirty="0" smtClean="0">
                <a:solidFill>
                  <a:srgbClr val="FFFF00"/>
                </a:solidFill>
              </a:rPr>
              <a:t>conductas de alto riesgo</a:t>
            </a:r>
            <a:r>
              <a:rPr lang="es-PR" dirty="0" smtClean="0"/>
              <a:t>.</a:t>
            </a:r>
          </a:p>
          <a:p>
            <a:pPr lvl="2"/>
            <a:r>
              <a:rPr lang="es-PR" dirty="0" smtClean="0"/>
              <a:t>Sustancias que pueden provocar síntomas.</a:t>
            </a:r>
          </a:p>
          <a:p>
            <a:pPr lvl="1"/>
            <a:r>
              <a:rPr lang="es-PR" dirty="0" smtClean="0"/>
              <a:t>Descartar duelo.</a:t>
            </a:r>
          </a:p>
          <a:p>
            <a:pPr lvl="1"/>
            <a:r>
              <a:rPr lang="es-PR" dirty="0" smtClean="0"/>
              <a:t>Historial de salud mental familiar.</a:t>
            </a:r>
          </a:p>
          <a:p>
            <a:pPr lvl="1"/>
            <a:r>
              <a:rPr lang="es-PR" dirty="0" smtClean="0"/>
              <a:t>¿Ayuda externa?</a:t>
            </a:r>
          </a:p>
          <a:p>
            <a:pPr lvl="1"/>
            <a:r>
              <a:rPr lang="es-PR" dirty="0" smtClean="0"/>
              <a:t>Antecedentes en el adolescente:</a:t>
            </a:r>
          </a:p>
          <a:p>
            <a:pPr lvl="2"/>
            <a:r>
              <a:rPr lang="es-PR" dirty="0" smtClean="0"/>
              <a:t>Otros episodios.</a:t>
            </a:r>
          </a:p>
          <a:p>
            <a:pPr lvl="2"/>
            <a:r>
              <a:rPr lang="es-PR" dirty="0" smtClean="0"/>
              <a:t>Bipolaridad .</a:t>
            </a:r>
          </a:p>
          <a:p>
            <a:pPr lvl="2"/>
            <a:r>
              <a:rPr lang="es-PR" dirty="0" smtClean="0"/>
              <a:t>Condiciones contribuyentes:</a:t>
            </a:r>
          </a:p>
          <a:p>
            <a:pPr lvl="3"/>
            <a:r>
              <a:rPr lang="es-PR" dirty="0" err="1" smtClean="0"/>
              <a:t>Tourette</a:t>
            </a:r>
            <a:r>
              <a:rPr lang="es-PR" dirty="0" smtClean="0"/>
              <a:t>, TDAH, ansiedad.</a:t>
            </a:r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R" sz="2800" dirty="0" smtClean="0"/>
              <a:t>Avalúo/diagnóstico:</a:t>
            </a:r>
          </a:p>
          <a:p>
            <a:pPr lvl="1"/>
            <a:r>
              <a:rPr lang="es-PR" dirty="0" smtClean="0"/>
              <a:t>Destrezas de afrontamiento:</a:t>
            </a:r>
          </a:p>
          <a:p>
            <a:pPr lvl="2"/>
            <a:r>
              <a:rPr lang="es-PR" dirty="0" smtClean="0"/>
              <a:t>Destrezas de evaluación y juicio.</a:t>
            </a:r>
          </a:p>
          <a:p>
            <a:pPr lvl="2"/>
            <a:r>
              <a:rPr lang="es-PR" dirty="0" smtClean="0"/>
              <a:t>Destrezas de resolución de problemas: priorizar, atomizar.</a:t>
            </a:r>
          </a:p>
          <a:p>
            <a:pPr lvl="2"/>
            <a:r>
              <a:rPr lang="es-PR" dirty="0" smtClean="0"/>
              <a:t>Destrezas de monitoreo y cambio de emociones.</a:t>
            </a:r>
          </a:p>
          <a:p>
            <a:pPr lvl="2"/>
            <a:r>
              <a:rPr lang="es-PR" dirty="0" smtClean="0"/>
              <a:t>¿Qué se puede cambiar del ambiente? Asimilación, acomodación.</a:t>
            </a:r>
          </a:p>
          <a:p>
            <a:pPr lvl="1">
              <a:buNone/>
            </a:pPr>
            <a:endParaRPr lang="es-PR" dirty="0" smtClean="0"/>
          </a:p>
          <a:p>
            <a:r>
              <a:rPr lang="es-PR" sz="2600" dirty="0" smtClean="0"/>
              <a:t>La sombra del suicidio:</a:t>
            </a:r>
          </a:p>
          <a:p>
            <a:pPr lvl="1"/>
            <a:r>
              <a:rPr lang="es-PR" sz="2200" dirty="0" smtClean="0"/>
              <a:t>Gestos, ideas, intenciones, actuaciones.</a:t>
            </a:r>
          </a:p>
          <a:p>
            <a:pPr lvl="1"/>
            <a:r>
              <a:rPr lang="es-PR" sz="2200" dirty="0" smtClean="0"/>
              <a:t>No todos los suicidas son personas deprimidas.</a:t>
            </a:r>
          </a:p>
          <a:p>
            <a:pPr lvl="1"/>
            <a:r>
              <a:rPr lang="es-PR" sz="2200" dirty="0" smtClean="0"/>
              <a:t>No todas las personas deprimidas se suicidan.</a:t>
            </a:r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ent-Up Arrow 5"/>
          <p:cNvSpPr/>
          <p:nvPr/>
        </p:nvSpPr>
        <p:spPr>
          <a:xfrm rot="5400000">
            <a:off x="5127170" y="5953835"/>
            <a:ext cx="577598" cy="33811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PR" dirty="0" smtClean="0"/>
              <a:t>Proceso de intervención y ayuda (Tratamiento):</a:t>
            </a:r>
          </a:p>
          <a:p>
            <a:pPr lvl="1"/>
            <a:r>
              <a:rPr lang="es-PR" dirty="0" smtClean="0"/>
              <a:t>Terapias cognitivo-conductuales:</a:t>
            </a:r>
          </a:p>
          <a:p>
            <a:pPr lvl="2"/>
            <a:r>
              <a:rPr lang="es-PR" sz="1800" dirty="0" smtClean="0"/>
              <a:t>Identificar sentimientos y pensamientos negativos:</a:t>
            </a:r>
          </a:p>
          <a:p>
            <a:pPr lvl="3"/>
            <a:r>
              <a:rPr lang="es-PR" sz="1800" dirty="0" smtClean="0"/>
              <a:t>Distorsiones cognitivas en el procesamiento de la información.</a:t>
            </a:r>
          </a:p>
          <a:p>
            <a:pPr lvl="3"/>
            <a:r>
              <a:rPr lang="es-PR" sz="1800" dirty="0" smtClean="0"/>
              <a:t>Atención a la </a:t>
            </a:r>
            <a:r>
              <a:rPr lang="es-PR" sz="1800" i="1" dirty="0" smtClean="0"/>
              <a:t>Tríada de Beck.</a:t>
            </a:r>
            <a:endParaRPr lang="es-PR" sz="1800" dirty="0" smtClean="0"/>
          </a:p>
          <a:p>
            <a:pPr lvl="2"/>
            <a:r>
              <a:rPr lang="es-PR" sz="1800" dirty="0" smtClean="0"/>
              <a:t>Identificar eventos o elementos detonantes (Prevención).</a:t>
            </a:r>
          </a:p>
          <a:p>
            <a:pPr lvl="1"/>
            <a:r>
              <a:rPr lang="es-PR" dirty="0" smtClean="0"/>
              <a:t>Terapias narrativas (James </a:t>
            </a:r>
            <a:r>
              <a:rPr lang="es-PR" dirty="0" err="1" smtClean="0"/>
              <a:t>Pennebaker</a:t>
            </a:r>
            <a:r>
              <a:rPr lang="es-PR" dirty="0" smtClean="0"/>
              <a:t>: psicólogo social; terapia a través de la escritura).	</a:t>
            </a:r>
          </a:p>
          <a:p>
            <a:pPr lvl="2"/>
            <a:r>
              <a:rPr lang="es-PR" sz="1800" dirty="0" smtClean="0"/>
              <a:t>La importancia del lenguaje en las emociones.</a:t>
            </a:r>
          </a:p>
          <a:p>
            <a:pPr lvl="2"/>
            <a:r>
              <a:rPr lang="es-PR" sz="1800" dirty="0" smtClean="0"/>
              <a:t>Narrativas dominantes y narrativas secundarias (hacia uno mismo y hacia afuera).</a:t>
            </a:r>
          </a:p>
          <a:p>
            <a:pPr lvl="2"/>
            <a:r>
              <a:rPr lang="es-PR" sz="1800" dirty="0" smtClean="0"/>
              <a:t>Excepciones. </a:t>
            </a:r>
          </a:p>
          <a:p>
            <a:pPr lvl="2"/>
            <a:r>
              <a:rPr lang="es-PR" sz="1800" dirty="0" smtClean="0"/>
              <a:t>Lo preferido y lo posible.</a:t>
            </a:r>
          </a:p>
          <a:p>
            <a:pPr lvl="1"/>
            <a:r>
              <a:rPr lang="es-PR" dirty="0" smtClean="0"/>
              <a:t>Terapia de metas: Reconceptualizar y reformular:</a:t>
            </a:r>
          </a:p>
          <a:p>
            <a:pPr lvl="2"/>
            <a:r>
              <a:rPr lang="es-PR" dirty="0" smtClean="0"/>
              <a:t>Metas grandes y metas pequeñas (Brian Little – Proyectos; Robert Emmons – Esfuerzos </a:t>
            </a:r>
            <a:r>
              <a:rPr lang="es-PR" i="1" dirty="0" smtClean="0"/>
              <a:t>[</a:t>
            </a:r>
            <a:r>
              <a:rPr lang="es-PR" i="1" dirty="0" err="1" smtClean="0"/>
              <a:t>strivings</a:t>
            </a:r>
            <a:r>
              <a:rPr lang="es-PR" dirty="0" smtClean="0"/>
              <a:t>] </a:t>
            </a:r>
            <a:r>
              <a:rPr lang="es-PR" i="1" dirty="0" smtClean="0"/>
              <a:t>).</a:t>
            </a:r>
          </a:p>
          <a:p>
            <a:pPr lvl="1"/>
            <a:r>
              <a:rPr lang="es-PR" dirty="0" smtClean="0"/>
              <a:t>Terapias a través del arte, la música y la literatura.</a:t>
            </a:r>
          </a:p>
          <a:p>
            <a:endParaRPr lang="es-PR" dirty="0" smtClean="0"/>
          </a:p>
        </p:txBody>
      </p:sp>
      <p:sp>
        <p:nvSpPr>
          <p:cNvPr id="4" name="Bent-Up Arrow 3"/>
          <p:cNvSpPr/>
          <p:nvPr/>
        </p:nvSpPr>
        <p:spPr>
          <a:xfrm rot="5400000">
            <a:off x="7592786" y="5872191"/>
            <a:ext cx="283680" cy="31633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46572" y="5943600"/>
            <a:ext cx="957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Gratitud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606143" y="6150429"/>
            <a:ext cx="1012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Bienestar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Terapia Enfocada en las Emociones (</a:t>
            </a:r>
            <a:r>
              <a:rPr lang="es-PR" i="1" dirty="0" err="1" smtClean="0"/>
              <a:t>Emotion</a:t>
            </a:r>
            <a:r>
              <a:rPr lang="es-PR" i="1" dirty="0" smtClean="0"/>
              <a:t> </a:t>
            </a:r>
            <a:r>
              <a:rPr lang="es-PR" i="1" dirty="0" err="1" smtClean="0"/>
              <a:t>Focused</a:t>
            </a:r>
            <a:r>
              <a:rPr lang="es-PR" i="1" dirty="0" smtClean="0"/>
              <a:t> </a:t>
            </a:r>
            <a:r>
              <a:rPr lang="es-PR" i="1" dirty="0" err="1" smtClean="0"/>
              <a:t>Therapy</a:t>
            </a:r>
            <a:r>
              <a:rPr lang="es-PR" dirty="0" smtClean="0"/>
              <a:t>)</a:t>
            </a:r>
          </a:p>
          <a:p>
            <a:pPr lvl="1"/>
            <a:r>
              <a:rPr lang="es-PR" dirty="0" smtClean="0"/>
              <a:t>Las emociones como parte del proceso: no negarlas u obviarlas.</a:t>
            </a:r>
          </a:p>
          <a:p>
            <a:pPr lvl="1"/>
            <a:r>
              <a:rPr lang="es-PR" dirty="0" smtClean="0"/>
              <a:t>¿Es la emoción apropiada? Esquemas de emociones.</a:t>
            </a:r>
          </a:p>
          <a:p>
            <a:pPr lvl="1"/>
            <a:r>
              <a:rPr lang="es-PR" dirty="0" smtClean="0"/>
              <a:t>Sentir la emoción: </a:t>
            </a:r>
            <a:r>
              <a:rPr lang="es-PR" i="1" dirty="0" err="1" smtClean="0"/>
              <a:t>knowledge</a:t>
            </a:r>
            <a:r>
              <a:rPr lang="es-PR" i="1" dirty="0" smtClean="0"/>
              <a:t> &lt;&gt; </a:t>
            </a:r>
            <a:r>
              <a:rPr lang="es-PR" i="1" dirty="0" err="1" smtClean="0"/>
              <a:t>acknowledge</a:t>
            </a:r>
            <a:r>
              <a:rPr lang="es-PR" dirty="0" smtClean="0"/>
              <a:t>. Dar curso.</a:t>
            </a:r>
          </a:p>
          <a:p>
            <a:pPr lvl="1"/>
            <a:r>
              <a:rPr lang="es-PR" dirty="0" smtClean="0"/>
              <a:t>Las llamadas </a:t>
            </a:r>
            <a:r>
              <a:rPr lang="es-PR" i="1" dirty="0" smtClean="0"/>
              <a:t>emociones negativas </a:t>
            </a:r>
            <a:r>
              <a:rPr lang="es-PR" dirty="0" smtClean="0"/>
              <a:t>pueden  ayudar al cambio.</a:t>
            </a:r>
          </a:p>
          <a:p>
            <a:pPr lvl="1"/>
            <a:r>
              <a:rPr lang="es-PR" dirty="0" smtClean="0"/>
              <a:t>Regulación de las emociones.</a:t>
            </a:r>
          </a:p>
          <a:p>
            <a:pPr lvl="1"/>
            <a:r>
              <a:rPr lang="es-PR" dirty="0" smtClean="0"/>
              <a:t>Transformación de las emociones </a:t>
            </a:r>
            <a:r>
              <a:rPr lang="es-PR" b="1" dirty="0" smtClean="0">
                <a:solidFill>
                  <a:srgbClr val="FF0000"/>
                </a:solidFill>
              </a:rPr>
              <a:t>y las cogniciones</a:t>
            </a:r>
            <a:r>
              <a:rPr lang="es-PR" dirty="0" smtClean="0"/>
              <a:t>.</a:t>
            </a:r>
          </a:p>
          <a:p>
            <a:r>
              <a:rPr lang="es-PR" dirty="0" smtClean="0"/>
              <a:t>Otros recursos:</a:t>
            </a:r>
          </a:p>
          <a:p>
            <a:pPr lvl="1"/>
            <a:r>
              <a:rPr lang="es-PR" dirty="0" err="1" smtClean="0"/>
              <a:t>Psiconeuroinmunología</a:t>
            </a:r>
            <a:r>
              <a:rPr lang="es-PR" dirty="0" smtClean="0"/>
              <a:t>; </a:t>
            </a:r>
            <a:r>
              <a:rPr lang="es-PR" dirty="0" err="1" smtClean="0"/>
              <a:t>psiconeuroendocrinoinmunología</a:t>
            </a:r>
            <a:r>
              <a:rPr lang="es-PR" dirty="0" smtClean="0"/>
              <a:t>.</a:t>
            </a:r>
          </a:p>
          <a:p>
            <a:pPr lvl="1"/>
            <a:r>
              <a:rPr lang="es-PR" i="1" dirty="0" err="1" smtClean="0"/>
              <a:t>Mindfulness</a:t>
            </a:r>
            <a:r>
              <a:rPr lang="es-PR" i="1" dirty="0" smtClean="0"/>
              <a:t> </a:t>
            </a:r>
            <a:r>
              <a:rPr lang="es-PR" i="1" dirty="0" err="1" smtClean="0"/>
              <a:t>Based</a:t>
            </a:r>
            <a:r>
              <a:rPr lang="es-PR" i="1" dirty="0" smtClean="0"/>
              <a:t> Stress </a:t>
            </a:r>
            <a:r>
              <a:rPr lang="es-PR" i="1" dirty="0" err="1" smtClean="0"/>
              <a:t>Reduction</a:t>
            </a:r>
            <a:r>
              <a:rPr lang="es-PR" dirty="0" smtClean="0"/>
              <a:t> (Jon </a:t>
            </a:r>
            <a:r>
              <a:rPr lang="es-PR" dirty="0" err="1" smtClean="0"/>
              <a:t>Kabat-Zinn</a:t>
            </a:r>
            <a:r>
              <a:rPr lang="es-PR" dirty="0" smtClean="0"/>
              <a:t>).</a:t>
            </a:r>
          </a:p>
          <a:p>
            <a:r>
              <a:rPr lang="es-PR" dirty="0" smtClean="0"/>
              <a:t>MAR: Trabajar con la(s) tristeza(s) originaria(s). </a:t>
            </a:r>
            <a:r>
              <a:rPr lang="es-PR" dirty="0" err="1" smtClean="0"/>
              <a:t>Soelle</a:t>
            </a:r>
            <a:r>
              <a:rPr lang="es-PR" dirty="0" smtClean="0"/>
              <a:t>. Espejo. Red. Red. 			Vocabulario. Terapia Narrativa. Razonamiento lateral.</a:t>
            </a:r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Proceso de intervención y ayuda (Tratamiento):</a:t>
            </a:r>
          </a:p>
          <a:p>
            <a:pPr lvl="1"/>
            <a:r>
              <a:rPr lang="es-PR" dirty="0" smtClean="0"/>
              <a:t>Medicamentos (Depresión mayor):</a:t>
            </a:r>
          </a:p>
          <a:p>
            <a:pPr lvl="2"/>
            <a:r>
              <a:rPr lang="es-PR" dirty="0" smtClean="0"/>
              <a:t>Inhibidor selectivo de </a:t>
            </a:r>
            <a:r>
              <a:rPr lang="es-PR" dirty="0" err="1" smtClean="0"/>
              <a:t>recaptación</a:t>
            </a:r>
            <a:r>
              <a:rPr lang="es-PR" dirty="0" smtClean="0"/>
              <a:t> de serotonina (ISRS) y </a:t>
            </a:r>
            <a:r>
              <a:rPr lang="es-PR" dirty="0" err="1" smtClean="0"/>
              <a:t>norepinefrina</a:t>
            </a:r>
            <a:r>
              <a:rPr lang="es-PR" dirty="0" smtClean="0"/>
              <a:t>.</a:t>
            </a:r>
          </a:p>
          <a:p>
            <a:pPr lvl="3"/>
            <a:r>
              <a:rPr lang="es-PR" dirty="0" err="1" smtClean="0"/>
              <a:t>Fluoxetina</a:t>
            </a:r>
            <a:r>
              <a:rPr lang="es-PR" dirty="0" smtClean="0"/>
              <a:t> (</a:t>
            </a:r>
            <a:r>
              <a:rPr lang="es-PR" dirty="0" err="1" smtClean="0"/>
              <a:t>Prozac</a:t>
            </a:r>
            <a:r>
              <a:rPr lang="es-PR" dirty="0" smtClean="0"/>
              <a:t>).</a:t>
            </a:r>
          </a:p>
          <a:p>
            <a:pPr lvl="4"/>
            <a:r>
              <a:rPr lang="es-PR" dirty="0" smtClean="0"/>
              <a:t>Aprobada para niños de ocho años en adelante.</a:t>
            </a:r>
          </a:p>
          <a:p>
            <a:pPr lvl="3"/>
            <a:r>
              <a:rPr lang="es-PR" dirty="0" err="1" smtClean="0"/>
              <a:t>Escitalopram</a:t>
            </a:r>
            <a:r>
              <a:rPr lang="es-PR" dirty="0" smtClean="0"/>
              <a:t> (</a:t>
            </a:r>
            <a:r>
              <a:rPr lang="es-PR" dirty="0" err="1" smtClean="0"/>
              <a:t>Lexapro</a:t>
            </a:r>
            <a:r>
              <a:rPr lang="es-PR" dirty="0" smtClean="0"/>
              <a:t>):</a:t>
            </a:r>
          </a:p>
          <a:p>
            <a:pPr lvl="4"/>
            <a:r>
              <a:rPr lang="es-PR" dirty="0" smtClean="0"/>
              <a:t>De 12 años en adelante.</a:t>
            </a:r>
          </a:p>
          <a:p>
            <a:pPr lvl="2"/>
            <a:r>
              <a:rPr lang="es-PR" dirty="0" smtClean="0"/>
              <a:t>Usar según indicado.</a:t>
            </a:r>
          </a:p>
          <a:p>
            <a:pPr lvl="2"/>
            <a:r>
              <a:rPr lang="es-PR" dirty="0" smtClean="0"/>
              <a:t>Supervisión de adultos.</a:t>
            </a:r>
          </a:p>
          <a:p>
            <a:pPr lvl="2"/>
            <a:r>
              <a:rPr lang="es-PR" dirty="0" smtClean="0"/>
              <a:t>Atención a posibles efectos secundarios.</a:t>
            </a:r>
          </a:p>
          <a:p>
            <a:pPr lvl="2"/>
            <a:r>
              <a:rPr lang="es-PR" dirty="0" smtClean="0"/>
              <a:t>Abuso de medicamentos.</a:t>
            </a:r>
          </a:p>
          <a:p>
            <a:pPr lvl="1"/>
            <a:r>
              <a:rPr lang="es-PR" dirty="0" smtClean="0"/>
              <a:t>Hospitalización.</a:t>
            </a:r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PR" dirty="0" smtClean="0"/>
          </a:p>
          <a:p>
            <a:pPr>
              <a:buNone/>
            </a:pPr>
            <a:endParaRPr lang="es-PR" dirty="0"/>
          </a:p>
          <a:p>
            <a:r>
              <a:rPr lang="es-PR" dirty="0" smtClean="0"/>
              <a:t>Salud </a:t>
            </a:r>
            <a:r>
              <a:rPr lang="es-PR" dirty="0"/>
              <a:t>Mental (Organización Mundial de la Salud): </a:t>
            </a:r>
            <a:endParaRPr lang="es-ES" dirty="0" smtClean="0"/>
          </a:p>
          <a:p>
            <a:pPr lvl="1">
              <a:buNone/>
            </a:pPr>
            <a:endParaRPr lang="es-ES" sz="1000" dirty="0" smtClean="0"/>
          </a:p>
          <a:p>
            <a:pPr lvl="1">
              <a:buNone/>
            </a:pPr>
            <a:r>
              <a:rPr lang="es-ES" dirty="0" smtClean="0"/>
              <a:t>	</a:t>
            </a:r>
            <a:r>
              <a:rPr lang="es-PR" dirty="0" smtClean="0"/>
              <a:t>Estado </a:t>
            </a:r>
            <a:r>
              <a:rPr lang="es-PR" dirty="0"/>
              <a:t>de </a:t>
            </a:r>
            <a:r>
              <a:rPr lang="es-PR" b="1" i="1" dirty="0">
                <a:solidFill>
                  <a:srgbClr val="002060"/>
                </a:solidFill>
              </a:rPr>
              <a:t>bienestar</a:t>
            </a:r>
            <a:r>
              <a:rPr lang="es-PR" dirty="0"/>
              <a:t> en el cual el individuo </a:t>
            </a:r>
            <a:r>
              <a:rPr lang="es-PR" b="1" i="1" u="sng" dirty="0">
                <a:solidFill>
                  <a:srgbClr val="FF0000"/>
                </a:solidFill>
              </a:rPr>
              <a:t>es</a:t>
            </a:r>
            <a:r>
              <a:rPr lang="es-PR" b="1" dirty="0">
                <a:solidFill>
                  <a:srgbClr val="FF0000"/>
                </a:solidFill>
              </a:rPr>
              <a:t> consciente </a:t>
            </a:r>
            <a:r>
              <a:rPr lang="es-PR" dirty="0"/>
              <a:t>de sus propias capacidades, </a:t>
            </a:r>
            <a:r>
              <a:rPr lang="es-PR" b="1" dirty="0">
                <a:solidFill>
                  <a:srgbClr val="FFFF00"/>
                </a:solidFill>
              </a:rPr>
              <a:t>puede</a:t>
            </a:r>
            <a:r>
              <a:rPr lang="es-PR" dirty="0">
                <a:solidFill>
                  <a:srgbClr val="FFFF00"/>
                </a:solidFill>
              </a:rPr>
              <a:t> </a:t>
            </a:r>
            <a:r>
              <a:rPr lang="es-PR" dirty="0"/>
              <a:t>afrontar las tensiones normales de la vida, </a:t>
            </a:r>
            <a:r>
              <a:rPr lang="es-PR" dirty="0" smtClean="0"/>
              <a:t>              </a:t>
            </a:r>
            <a:r>
              <a:rPr lang="es-PR" b="1" dirty="0" smtClean="0">
                <a:solidFill>
                  <a:srgbClr val="FFFF00"/>
                </a:solidFill>
              </a:rPr>
              <a:t>puede</a:t>
            </a:r>
            <a:r>
              <a:rPr lang="es-PR" dirty="0" smtClean="0">
                <a:solidFill>
                  <a:srgbClr val="FFFF00"/>
                </a:solidFill>
              </a:rPr>
              <a:t> </a:t>
            </a:r>
            <a:r>
              <a:rPr lang="es-PR" dirty="0"/>
              <a:t>trabajar de forma productiva y fructífera y </a:t>
            </a:r>
            <a:r>
              <a:rPr lang="es-PR" b="1" dirty="0">
                <a:solidFill>
                  <a:srgbClr val="FFFF00"/>
                </a:solidFill>
              </a:rPr>
              <a:t>puede</a:t>
            </a:r>
            <a:r>
              <a:rPr lang="es-PR" dirty="0">
                <a:solidFill>
                  <a:srgbClr val="FFFF00"/>
                </a:solidFill>
              </a:rPr>
              <a:t> </a:t>
            </a:r>
            <a:r>
              <a:rPr lang="es-PR" dirty="0"/>
              <a:t>hacer una contribución a la sociedad.</a:t>
            </a:r>
          </a:p>
          <a:p>
            <a:pPr marL="457200" lvl="1" indent="0">
              <a:buNone/>
            </a:pP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5167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Proceso de intervención y ayuda (Tratamiento)</a:t>
            </a:r>
          </a:p>
          <a:p>
            <a:pPr lvl="1"/>
            <a:r>
              <a:rPr lang="es-PR" dirty="0"/>
              <a:t>Deprimido ≠ depresión.</a:t>
            </a:r>
          </a:p>
          <a:p>
            <a:pPr lvl="1"/>
            <a:r>
              <a:rPr lang="es-PR" dirty="0" smtClean="0"/>
              <a:t>Episodios </a:t>
            </a:r>
            <a:r>
              <a:rPr lang="es-PR" dirty="0" smtClean="0"/>
              <a:t>que se resuelven por sí solos.</a:t>
            </a:r>
          </a:p>
          <a:p>
            <a:pPr lvl="1"/>
            <a:r>
              <a:rPr lang="es-PR" dirty="0" smtClean="0"/>
              <a:t>Episodios que se han prolongado en el tiempo.</a:t>
            </a:r>
          </a:p>
          <a:p>
            <a:pPr lvl="1"/>
            <a:r>
              <a:rPr lang="es-PR" dirty="0" smtClean="0"/>
              <a:t>Depresión </a:t>
            </a:r>
            <a:r>
              <a:rPr lang="es-PR" dirty="0" smtClean="0"/>
              <a:t>y ansiedad.</a:t>
            </a:r>
          </a:p>
          <a:p>
            <a:pPr lvl="1"/>
            <a:r>
              <a:rPr lang="es-PR" dirty="0" smtClean="0"/>
              <a:t>Interpretaciones que enmascaran.</a:t>
            </a:r>
          </a:p>
          <a:p>
            <a:pPr lvl="1"/>
            <a:r>
              <a:rPr lang="es-PR" dirty="0" smtClean="0"/>
              <a:t>Proveer tiempo y espacio seguro.</a:t>
            </a:r>
          </a:p>
          <a:p>
            <a:pPr lvl="1"/>
            <a:r>
              <a:rPr lang="es-PR" dirty="0" smtClean="0"/>
              <a:t>Proveer atención libre de juicio.</a:t>
            </a:r>
          </a:p>
          <a:p>
            <a:pPr lvl="1"/>
            <a:r>
              <a:rPr lang="es-PR" dirty="0" smtClean="0"/>
              <a:t>Actitud de escucha:</a:t>
            </a:r>
          </a:p>
          <a:p>
            <a:pPr lvl="2"/>
            <a:r>
              <a:rPr lang="es-PR" dirty="0" smtClean="0"/>
              <a:t>Estilos de expresión del adolescente ≠ adultos.</a:t>
            </a:r>
          </a:p>
          <a:p>
            <a:pPr lvl="2"/>
            <a:r>
              <a:rPr lang="es-PR" dirty="0" smtClean="0"/>
              <a:t>Normalizar.</a:t>
            </a:r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Proceso de intervención y ayuda (Tratamiento):</a:t>
            </a:r>
          </a:p>
          <a:p>
            <a:pPr lvl="1"/>
            <a:r>
              <a:rPr lang="es-PR" dirty="0" smtClean="0"/>
              <a:t>Escenario universitario:</a:t>
            </a:r>
          </a:p>
          <a:p>
            <a:pPr lvl="2"/>
            <a:r>
              <a:rPr lang="es-PR" dirty="0" smtClean="0"/>
              <a:t>Trabajo colaborativo:</a:t>
            </a:r>
          </a:p>
          <a:p>
            <a:pPr lvl="3"/>
            <a:r>
              <a:rPr lang="es-PR" dirty="0" smtClean="0"/>
              <a:t>Profesores.</a:t>
            </a:r>
          </a:p>
          <a:p>
            <a:pPr lvl="3"/>
            <a:r>
              <a:rPr lang="es-PR" dirty="0" smtClean="0"/>
              <a:t>Profesionales de ayuda.</a:t>
            </a:r>
          </a:p>
          <a:p>
            <a:pPr lvl="3"/>
            <a:r>
              <a:rPr lang="es-PR" dirty="0" smtClean="0"/>
              <a:t>Familia y pares (Consentimiento).</a:t>
            </a:r>
          </a:p>
          <a:p>
            <a:pPr lvl="3"/>
            <a:r>
              <a:rPr lang="es-PR" dirty="0" smtClean="0"/>
              <a:t>Actividades no aconsejadas.</a:t>
            </a:r>
          </a:p>
          <a:p>
            <a:pPr lvl="2"/>
            <a:r>
              <a:rPr lang="es-PR" dirty="0" smtClean="0"/>
              <a:t>Ayudar en la reinserción luego de un episodio severo.</a:t>
            </a:r>
          </a:p>
          <a:p>
            <a:pPr lvl="2"/>
            <a:r>
              <a:rPr lang="es-PR" dirty="0" smtClean="0"/>
              <a:t>Atención a posibles eventos detonantes.</a:t>
            </a:r>
          </a:p>
          <a:p>
            <a:pPr lvl="1"/>
            <a:r>
              <a:rPr lang="es-PR" dirty="0" smtClean="0"/>
              <a:t>Fuera del escenario universitario:</a:t>
            </a:r>
          </a:p>
          <a:p>
            <a:pPr lvl="2"/>
            <a:r>
              <a:rPr lang="es-PR" dirty="0" smtClean="0"/>
              <a:t>Terapia de familia .</a:t>
            </a:r>
          </a:p>
          <a:p>
            <a:pPr lvl="2"/>
            <a:r>
              <a:rPr lang="es-PR" dirty="0" smtClean="0"/>
              <a:t>Grupos de apoyo, </a:t>
            </a:r>
            <a:r>
              <a:rPr lang="es-PR" dirty="0" smtClean="0"/>
              <a:t>psicoeducativos, o </a:t>
            </a:r>
            <a:r>
              <a:rPr lang="es-PR" dirty="0" smtClean="0"/>
              <a:t>psicoterapéuticos apropiados .</a:t>
            </a:r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5836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PR" sz="2600" dirty="0" smtClean="0"/>
              <a:t>Tipos de depresión:</a:t>
            </a:r>
          </a:p>
          <a:p>
            <a:pPr lvl="1"/>
            <a:r>
              <a:rPr lang="es-PR" sz="2400" dirty="0" smtClean="0"/>
              <a:t>Trastorno de desregulación destructiva del estado                     	de ánimo 296.99 (F34.8)</a:t>
            </a:r>
          </a:p>
          <a:p>
            <a:pPr lvl="1"/>
            <a:r>
              <a:rPr lang="es-PR" sz="2600" dirty="0" smtClean="0"/>
              <a:t>Trastorno </a:t>
            </a:r>
            <a:r>
              <a:rPr lang="es-PR" sz="2600" dirty="0" err="1" smtClean="0"/>
              <a:t>disfórico</a:t>
            </a:r>
            <a:r>
              <a:rPr lang="es-PR" sz="2600" dirty="0" smtClean="0"/>
              <a:t> premenstrual 625.4 (N94.3)</a:t>
            </a:r>
          </a:p>
          <a:p>
            <a:pPr lvl="1"/>
            <a:r>
              <a:rPr lang="es-PR" sz="2600" dirty="0" smtClean="0"/>
              <a:t>Trastorno depresivo inducido por una 	sustancia/medicamento</a:t>
            </a:r>
          </a:p>
          <a:p>
            <a:pPr lvl="1"/>
            <a:r>
              <a:rPr lang="es-PR" sz="2600" dirty="0" smtClean="0"/>
              <a:t>Trastorno depresivo debido a otra afección médica</a:t>
            </a:r>
          </a:p>
          <a:p>
            <a:pPr lvl="1"/>
            <a:r>
              <a:rPr lang="en-US" sz="2600" dirty="0" err="1" smtClean="0"/>
              <a:t>Trastorno</a:t>
            </a:r>
            <a:r>
              <a:rPr lang="en-US" sz="2600" dirty="0" smtClean="0"/>
              <a:t> </a:t>
            </a:r>
            <a:r>
              <a:rPr lang="en-US" sz="2600" dirty="0" err="1" smtClean="0"/>
              <a:t>depresivo</a:t>
            </a:r>
            <a:r>
              <a:rPr lang="en-US" sz="2600" dirty="0" smtClean="0"/>
              <a:t> </a:t>
            </a:r>
            <a:r>
              <a:rPr lang="en-US" sz="2600" dirty="0" err="1" smtClean="0"/>
              <a:t>persistente</a:t>
            </a:r>
            <a:r>
              <a:rPr lang="en-US" sz="2600" dirty="0" smtClean="0"/>
              <a:t> (</a:t>
            </a:r>
            <a:r>
              <a:rPr lang="en-US" sz="2600" dirty="0" err="1" smtClean="0"/>
              <a:t>distimia</a:t>
            </a:r>
            <a:r>
              <a:rPr lang="en-US" sz="2600" dirty="0" smtClean="0"/>
              <a:t>)300.4 (F34.1)</a:t>
            </a:r>
          </a:p>
          <a:p>
            <a:pPr lvl="1"/>
            <a:r>
              <a:rPr lang="es-PR" sz="2600" dirty="0" smtClean="0"/>
              <a:t>Trastorno de depresión mayor</a:t>
            </a:r>
          </a:p>
          <a:p>
            <a:endParaRPr lang="en-US" sz="2800" dirty="0" smtClean="0"/>
          </a:p>
          <a:p>
            <a:endParaRPr lang="es-PR" sz="2800" dirty="0" smtClean="0"/>
          </a:p>
          <a:p>
            <a:endParaRPr lang="es-PR" sz="2800" dirty="0" smtClean="0"/>
          </a:p>
          <a:p>
            <a:endParaRPr lang="es-PR" sz="2800" dirty="0" smtClean="0"/>
          </a:p>
          <a:p>
            <a:endParaRPr lang="es-PR" sz="2600" dirty="0" smtClean="0"/>
          </a:p>
        </p:txBody>
      </p:sp>
    </p:spTree>
    <p:extLst>
      <p:ext uri="{BB962C8B-B14F-4D97-AF65-F5344CB8AC3E}">
        <p14:creationId xmlns:p14="http://schemas.microsoft.com/office/powerpoint/2010/main" val="157499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859118"/>
            <a:ext cx="9404723" cy="6902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dirty="0" smtClean="0"/>
              <a:t>Instrumentos diagnósticos:</a:t>
            </a:r>
          </a:p>
          <a:p>
            <a:pPr lvl="1"/>
            <a:r>
              <a:rPr lang="es-PR" i="1" dirty="0" err="1" smtClean="0"/>
              <a:t>Patient</a:t>
            </a:r>
            <a:r>
              <a:rPr lang="es-PR" i="1" dirty="0" smtClean="0"/>
              <a:t> </a:t>
            </a:r>
            <a:r>
              <a:rPr lang="es-PR" i="1" dirty="0" err="1" smtClean="0"/>
              <a:t>Health</a:t>
            </a:r>
            <a:r>
              <a:rPr lang="es-PR" i="1" dirty="0" smtClean="0"/>
              <a:t> </a:t>
            </a:r>
            <a:r>
              <a:rPr lang="es-PR" i="1" dirty="0" err="1" smtClean="0"/>
              <a:t>Questionnaire</a:t>
            </a:r>
            <a:r>
              <a:rPr lang="es-PR" i="1" dirty="0" smtClean="0"/>
              <a:t> 2</a:t>
            </a:r>
            <a:r>
              <a:rPr lang="es-PR" dirty="0" smtClean="0"/>
              <a:t>:</a:t>
            </a:r>
          </a:p>
          <a:p>
            <a:pPr lvl="2"/>
            <a:r>
              <a:rPr lang="es-PR" dirty="0" smtClean="0"/>
              <a:t>Investiga la presencia de ánimo deprimido y apatía (</a:t>
            </a:r>
            <a:r>
              <a:rPr lang="es-PR" i="1" dirty="0" err="1" smtClean="0"/>
              <a:t>anhedonia</a:t>
            </a:r>
            <a:r>
              <a:rPr lang="es-PR" dirty="0" smtClean="0"/>
              <a:t>) en las pasados dos semanas.</a:t>
            </a:r>
          </a:p>
          <a:p>
            <a:pPr lvl="2"/>
            <a:r>
              <a:rPr lang="es-PR" dirty="0" smtClean="0"/>
              <a:t>Primer paso en el proceso de cernimiento.</a:t>
            </a:r>
          </a:p>
          <a:p>
            <a:pPr lvl="2"/>
            <a:r>
              <a:rPr lang="es-PR" dirty="0" smtClean="0"/>
              <a:t>Los clientes con un resultado positivo deberán ser evaluados con el PHQ-9 para determinar si reúnen los criterios de un desorden depresivo.</a:t>
            </a:r>
          </a:p>
          <a:p>
            <a:pPr lvl="2"/>
            <a:r>
              <a:rPr lang="es-PR" dirty="0" smtClean="0"/>
              <a:t>Utilidad: Limitar la evaluación a dos criterios mejora la investigación rutinaria de los desórdenes mentales más frecuentes y tratables encontrados                 en el cuidado primario.</a:t>
            </a:r>
          </a:p>
          <a:p>
            <a:pPr marL="914400" lvl="2" indent="0">
              <a:buNone/>
            </a:pPr>
            <a:r>
              <a:rPr lang="es-PR" dirty="0" smtClean="0"/>
              <a:t>Fuente: </a:t>
            </a:r>
          </a:p>
          <a:p>
            <a:pPr marL="914400" lvl="2" indent="0">
              <a:buNone/>
            </a:pPr>
            <a:r>
              <a:rPr lang="es-PR" dirty="0"/>
              <a:t>	</a:t>
            </a:r>
            <a:r>
              <a:rPr lang="es-PR" dirty="0" err="1" smtClean="0"/>
              <a:t>Krenke</a:t>
            </a:r>
            <a:r>
              <a:rPr lang="es-PR" dirty="0" smtClean="0"/>
              <a:t>, K, </a:t>
            </a:r>
            <a:r>
              <a:rPr lang="es-PR" dirty="0" err="1" smtClean="0"/>
              <a:t>Spitzer</a:t>
            </a:r>
            <a:r>
              <a:rPr lang="es-PR" dirty="0" smtClean="0"/>
              <a:t>, RL,  Williams, JB (2003). </a:t>
            </a:r>
            <a:r>
              <a:rPr lang="es-PR" dirty="0" err="1" smtClean="0"/>
              <a:t>The</a:t>
            </a:r>
            <a:r>
              <a:rPr lang="es-PR" dirty="0" smtClean="0"/>
              <a:t> </a:t>
            </a:r>
            <a:r>
              <a:rPr lang="es-PR" dirty="0" err="1" smtClean="0"/>
              <a:t>patient</a:t>
            </a:r>
            <a:r>
              <a:rPr lang="es-PR" dirty="0" smtClean="0"/>
              <a:t> </a:t>
            </a:r>
            <a:r>
              <a:rPr lang="es-PR" dirty="0" err="1" smtClean="0"/>
              <a:t>health</a:t>
            </a:r>
            <a:r>
              <a:rPr lang="es-PR" dirty="0" smtClean="0"/>
              <a:t> 						</a:t>
            </a:r>
            <a:r>
              <a:rPr lang="es-PR" dirty="0" err="1" smtClean="0"/>
              <a:t>questionnaire</a:t>
            </a:r>
            <a:r>
              <a:rPr lang="es-PR" dirty="0" smtClean="0"/>
              <a:t> 2: </a:t>
            </a:r>
            <a:r>
              <a:rPr lang="es-PR" dirty="0" err="1" smtClean="0"/>
              <a:t>Validity</a:t>
            </a:r>
            <a:r>
              <a:rPr lang="es-PR" dirty="0" smtClean="0"/>
              <a:t> of a </a:t>
            </a:r>
            <a:r>
              <a:rPr lang="es-PR" dirty="0" err="1" smtClean="0"/>
              <a:t>two</a:t>
            </a:r>
            <a:r>
              <a:rPr lang="es-PR" dirty="0" smtClean="0"/>
              <a:t> ítem </a:t>
            </a:r>
            <a:r>
              <a:rPr lang="es-PR" dirty="0" err="1" smtClean="0"/>
              <a:t>depression</a:t>
            </a:r>
            <a:r>
              <a:rPr lang="es-PR" dirty="0" smtClean="0"/>
              <a:t> </a:t>
            </a:r>
            <a:r>
              <a:rPr lang="es-PR" dirty="0" err="1" smtClean="0"/>
              <a:t>screener</a:t>
            </a:r>
            <a:r>
              <a:rPr lang="es-PR" dirty="0" smtClean="0"/>
              <a:t>. 					</a:t>
            </a:r>
            <a:r>
              <a:rPr lang="es-PR" i="1" dirty="0" smtClean="0"/>
              <a:t>Medical </a:t>
            </a:r>
            <a:r>
              <a:rPr lang="es-PR" i="1" dirty="0" err="1" smtClean="0"/>
              <a:t>Care</a:t>
            </a:r>
            <a:r>
              <a:rPr lang="es-PR" dirty="0" smtClean="0"/>
              <a:t> (41), 1284-1294).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70693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dirty="0" smtClean="0"/>
              <a:t>PHQ-2:</a:t>
            </a:r>
          </a:p>
          <a:p>
            <a:pPr marL="457200" lvl="1" indent="0">
              <a:buNone/>
            </a:pPr>
            <a:r>
              <a:rPr lang="es-PR" dirty="0" smtClean="0"/>
              <a:t>En las pasadas dos semanas, cuán frecuentemente se ha sentido molesto por cualquiera de los siguientes problemas?</a:t>
            </a:r>
          </a:p>
          <a:p>
            <a:pPr marL="457200" lvl="1" indent="0">
              <a:buNone/>
            </a:pPr>
            <a:endParaRPr lang="es-PR" dirty="0" smtClean="0"/>
          </a:p>
          <a:p>
            <a:pPr marL="457200" lvl="1" indent="0">
              <a:buNone/>
            </a:pPr>
            <a:r>
              <a:rPr lang="es-PR" dirty="0"/>
              <a:t>	</a:t>
            </a:r>
            <a:r>
              <a:rPr lang="es-PR" dirty="0" smtClean="0"/>
              <a:t>								</a:t>
            </a:r>
            <a:r>
              <a:rPr lang="es-PR" dirty="0"/>
              <a:t> </a:t>
            </a:r>
            <a:r>
              <a:rPr lang="es-PR" dirty="0" smtClean="0"/>
              <a:t>   </a:t>
            </a:r>
            <a:r>
              <a:rPr lang="es-PR" sz="1400" dirty="0" smtClean="0"/>
              <a:t>Nada   Algunos días    Más de la     Casi todos													       mitad de        los días                   												</a:t>
            </a:r>
            <a:r>
              <a:rPr lang="es-PR" sz="1400" dirty="0"/>
              <a:t>	</a:t>
            </a:r>
            <a:r>
              <a:rPr lang="es-PR" sz="1400" dirty="0" smtClean="0"/>
              <a:t>       los días</a:t>
            </a:r>
          </a:p>
          <a:p>
            <a:pPr marL="800100" lvl="1" indent="-342900">
              <a:buAutoNum type="arabicPeriod"/>
            </a:pPr>
            <a:r>
              <a:rPr lang="es-PR" sz="1600" dirty="0" smtClean="0"/>
              <a:t>Poco interés o placer en hacer cosas. 	0		1		   2			3</a:t>
            </a:r>
          </a:p>
          <a:p>
            <a:pPr marL="800100" lvl="1" indent="-342900">
              <a:buAutoNum type="arabicPeriod"/>
            </a:pPr>
            <a:r>
              <a:rPr lang="es-PR" sz="1600" dirty="0" smtClean="0"/>
              <a:t>Sentirse abatido (</a:t>
            </a:r>
            <a:r>
              <a:rPr lang="es-PR" sz="1600" i="1" dirty="0" err="1" smtClean="0"/>
              <a:t>down</a:t>
            </a:r>
            <a:r>
              <a:rPr lang="es-PR" sz="1600" dirty="0" smtClean="0"/>
              <a:t>), deprimido		0		1		   2			3</a:t>
            </a:r>
          </a:p>
          <a:p>
            <a:pPr marL="457200" lvl="1" indent="0">
              <a:buNone/>
            </a:pPr>
            <a:r>
              <a:rPr lang="es-PR" sz="1600" dirty="0" smtClean="0"/>
              <a:t>      o sin esperanza.</a:t>
            </a:r>
          </a:p>
          <a:p>
            <a:pPr marL="457200" lvl="1" indent="0">
              <a:buNone/>
            </a:pP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6024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1" indent="0">
              <a:buNone/>
            </a:pPr>
            <a:r>
              <a:rPr lang="es-PR" sz="1500" i="1" dirty="0" err="1"/>
              <a:t>Patient</a:t>
            </a:r>
            <a:r>
              <a:rPr lang="es-PR" sz="1500" i="1" dirty="0"/>
              <a:t> </a:t>
            </a:r>
            <a:r>
              <a:rPr lang="es-PR" sz="1500" i="1" dirty="0" err="1"/>
              <a:t>Health</a:t>
            </a:r>
            <a:r>
              <a:rPr lang="es-PR" sz="1500" i="1" dirty="0"/>
              <a:t> </a:t>
            </a:r>
            <a:r>
              <a:rPr lang="es-PR" sz="1500" i="1" dirty="0" err="1"/>
              <a:t>Questionnaire</a:t>
            </a:r>
            <a:r>
              <a:rPr lang="es-PR" sz="1500" i="1" dirty="0"/>
              <a:t> </a:t>
            </a:r>
            <a:r>
              <a:rPr lang="es-PR" sz="1500" i="1" dirty="0" smtClean="0"/>
              <a:t>9</a:t>
            </a:r>
            <a:r>
              <a:rPr lang="es-PR" sz="1500" dirty="0" smtClean="0"/>
              <a:t>:</a:t>
            </a:r>
            <a:endParaRPr lang="es-PR" sz="1500" dirty="0"/>
          </a:p>
          <a:p>
            <a:pPr marL="0" indent="0">
              <a:buNone/>
            </a:pPr>
            <a:r>
              <a:rPr lang="es-PR" sz="1500" dirty="0" smtClean="0"/>
              <a:t>1.	</a:t>
            </a:r>
            <a:r>
              <a:rPr lang="es-PR" sz="1600" dirty="0" smtClean="0"/>
              <a:t>Poco interés o placer en hacer cosas. </a:t>
            </a:r>
            <a:r>
              <a:rPr lang="es-PR" dirty="0" smtClean="0"/>
              <a:t>								</a:t>
            </a:r>
            <a:r>
              <a:rPr lang="es-PR" smtClean="0"/>
              <a:t>	</a:t>
            </a:r>
            <a:r>
              <a:rPr lang="es-PR" sz="1600" smtClean="0"/>
              <a:t>0 </a:t>
            </a:r>
            <a:r>
              <a:rPr lang="es-PR" sz="1600" dirty="0" smtClean="0"/>
              <a:t>1 2 3</a:t>
            </a:r>
          </a:p>
          <a:p>
            <a:pPr marL="0" indent="0">
              <a:buNone/>
            </a:pPr>
            <a:r>
              <a:rPr lang="es-PR" sz="1500" dirty="0" smtClean="0"/>
              <a:t>2.	</a:t>
            </a:r>
            <a:r>
              <a:rPr lang="es-PR" sz="1600" dirty="0" smtClean="0"/>
              <a:t>Sentirse abatido, deprimido o sin esperanza.</a:t>
            </a:r>
            <a:r>
              <a:rPr lang="es-PR" dirty="0" smtClean="0"/>
              <a:t>	</a:t>
            </a:r>
            <a:r>
              <a:rPr lang="es-PR" dirty="0"/>
              <a:t>	</a:t>
            </a:r>
            <a:r>
              <a:rPr lang="es-PR" dirty="0" smtClean="0"/>
              <a:t>						</a:t>
            </a:r>
            <a:r>
              <a:rPr lang="es-PR" sz="1600" dirty="0" smtClean="0"/>
              <a:t>0 1 2 3</a:t>
            </a:r>
          </a:p>
          <a:p>
            <a:pPr marL="0" indent="0">
              <a:buNone/>
            </a:pPr>
            <a:r>
              <a:rPr lang="es-PR" sz="1500" dirty="0" smtClean="0"/>
              <a:t>3.	</a:t>
            </a:r>
            <a:r>
              <a:rPr lang="es-PR" sz="1600" dirty="0" smtClean="0"/>
              <a:t>Dificultades para quedarse o permanecer dormido o dormir demasiado.	 	0 1 2 3</a:t>
            </a:r>
          </a:p>
          <a:p>
            <a:pPr marL="0" indent="0">
              <a:buNone/>
            </a:pPr>
            <a:r>
              <a:rPr lang="es-PR" sz="1500" dirty="0" smtClean="0"/>
              <a:t>4. 	Sentirse cansado o con poca energía.  									0 1 2 3</a:t>
            </a:r>
          </a:p>
          <a:p>
            <a:pPr marL="0" indent="0">
              <a:buNone/>
            </a:pPr>
            <a:r>
              <a:rPr lang="es-PR" sz="1500" dirty="0" smtClean="0"/>
              <a:t>5. 	Tener pobre apetito o comer demasiado.  								0 1 2 3</a:t>
            </a:r>
          </a:p>
          <a:p>
            <a:pPr marL="0" indent="0">
              <a:buNone/>
            </a:pPr>
            <a:r>
              <a:rPr lang="es-PR" sz="1500" dirty="0" smtClean="0"/>
              <a:t>6. 	Sentirse mal acerca de uno mismo o pensar que uno es un fracaso o se ha fallado                              	a sí mismo o a su familia.	 											0 1 2 3</a:t>
            </a:r>
          </a:p>
          <a:p>
            <a:pPr marL="0" indent="0">
              <a:buNone/>
            </a:pPr>
            <a:r>
              <a:rPr lang="es-PR" sz="1500" dirty="0" smtClean="0"/>
              <a:t>7. 	Dificultad para concentrase (leer el periódico, ver la televisión).					0 1 2 3</a:t>
            </a:r>
          </a:p>
          <a:p>
            <a:pPr marL="0" indent="0">
              <a:buNone/>
            </a:pPr>
            <a:r>
              <a:rPr lang="es-PR" sz="1500" dirty="0" smtClean="0"/>
              <a:t>8. 	Moverse despacio o hablar tan bajo de manera que otras personas se dan cuenta.              	Estar más inquieto o intranquilo que lo usual.  								0 1 2 3</a:t>
            </a:r>
          </a:p>
          <a:p>
            <a:pPr marL="0" indent="0">
              <a:buNone/>
            </a:pPr>
            <a:r>
              <a:rPr lang="es-PR" sz="1500" dirty="0" smtClean="0"/>
              <a:t>9. 	Pensar que estaría mejor muerto o hacerse daño de alguna manera.   			0 1 2 3</a:t>
            </a:r>
          </a:p>
          <a:p>
            <a:pPr marL="0" indent="0">
              <a:buNone/>
            </a:pPr>
            <a:endParaRPr lang="es-PR" dirty="0" smtClean="0"/>
          </a:p>
          <a:p>
            <a:pPr lvl="2"/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34947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PR" sz="2600" dirty="0" smtClean="0"/>
              <a:t>Referencias:</a:t>
            </a:r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dirty="0" smtClean="0"/>
              <a:t>American </a:t>
            </a:r>
            <a:r>
              <a:rPr lang="es-PR" dirty="0" err="1" smtClean="0"/>
              <a:t>Psychiatric</a:t>
            </a:r>
            <a:r>
              <a:rPr lang="es-PR" dirty="0" smtClean="0"/>
              <a:t> </a:t>
            </a:r>
            <a:r>
              <a:rPr lang="es-PR" dirty="0" err="1" smtClean="0"/>
              <a:t>Association</a:t>
            </a:r>
            <a:r>
              <a:rPr lang="es-PR" dirty="0" smtClean="0"/>
              <a:t> (2013).  </a:t>
            </a:r>
            <a:r>
              <a:rPr lang="es-PR" i="1" dirty="0" err="1" smtClean="0"/>
              <a:t>Diagnostic</a:t>
            </a:r>
            <a:r>
              <a:rPr lang="es-PR" i="1" dirty="0" smtClean="0"/>
              <a:t> and </a:t>
            </a:r>
            <a:r>
              <a:rPr lang="es-PR" i="1" dirty="0" err="1" smtClean="0"/>
              <a:t>statistical</a:t>
            </a:r>
            <a:r>
              <a:rPr lang="es-PR" i="1" dirty="0" smtClean="0"/>
              <a:t> manual of mental </a:t>
            </a:r>
            <a:r>
              <a:rPr lang="es-PR" i="1" dirty="0" err="1" smtClean="0"/>
              <a:t>disorders</a:t>
            </a:r>
            <a:r>
              <a:rPr lang="es-PR" i="1" dirty="0" smtClean="0"/>
              <a:t> (5ª ed.). Washington, DC: American </a:t>
            </a:r>
            <a:r>
              <a:rPr lang="es-PR" i="1" dirty="0" err="1" smtClean="0"/>
              <a:t>Psychiatric</a:t>
            </a:r>
            <a:r>
              <a:rPr lang="es-PR" i="1" dirty="0" smtClean="0"/>
              <a:t> Publishing.</a:t>
            </a:r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endParaRPr lang="es-PR" sz="1400" i="1" dirty="0" smtClean="0"/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dirty="0" smtClean="0"/>
              <a:t>American </a:t>
            </a:r>
            <a:r>
              <a:rPr lang="es-PR" dirty="0" err="1" smtClean="0"/>
              <a:t>Psychological</a:t>
            </a:r>
            <a:r>
              <a:rPr lang="es-PR" dirty="0" smtClean="0"/>
              <a:t> </a:t>
            </a:r>
            <a:r>
              <a:rPr lang="es-PR" dirty="0" err="1" smtClean="0"/>
              <a:t>Association</a:t>
            </a:r>
            <a:r>
              <a:rPr lang="es-PR" dirty="0" smtClean="0"/>
              <a:t> (2007). </a:t>
            </a:r>
            <a:r>
              <a:rPr lang="es-PR" i="1" dirty="0" smtClean="0"/>
              <a:t>APA </a:t>
            </a:r>
            <a:r>
              <a:rPr lang="es-PR" i="1" dirty="0" err="1" smtClean="0"/>
              <a:t>Dictionary</a:t>
            </a:r>
            <a:r>
              <a:rPr lang="es-PR" i="1" dirty="0" smtClean="0"/>
              <a:t> of </a:t>
            </a:r>
            <a:r>
              <a:rPr lang="es-PR" i="1" dirty="0" err="1" smtClean="0"/>
              <a:t>Psycholgy</a:t>
            </a:r>
            <a:r>
              <a:rPr lang="es-PR" dirty="0" smtClean="0"/>
              <a:t>. Washington, DC: Autor.</a:t>
            </a:r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endParaRPr lang="es-PR" sz="1600" dirty="0" smtClean="0"/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dirty="0" err="1" smtClean="0"/>
              <a:t>Antony</a:t>
            </a:r>
            <a:r>
              <a:rPr lang="es-PR" dirty="0" smtClean="0"/>
              <a:t>, Martin, &amp; </a:t>
            </a:r>
            <a:r>
              <a:rPr lang="es-PR" dirty="0" err="1" smtClean="0"/>
              <a:t>Swinson</a:t>
            </a:r>
            <a:r>
              <a:rPr lang="es-PR" dirty="0" smtClean="0"/>
              <a:t>, Richard (2014). </a:t>
            </a:r>
            <a:r>
              <a:rPr lang="es-PR" i="1" dirty="0" smtClean="0"/>
              <a:t>Manuel práctico para el tratamiento de la timidez y la ansiedad social: Técnicas demostradas para la superación gradual del miedo</a:t>
            </a:r>
            <a:r>
              <a:rPr lang="es-PR" dirty="0" smtClean="0"/>
              <a:t> (David González Raga y Fernando Mora </a:t>
            </a:r>
            <a:r>
              <a:rPr lang="es-PR" dirty="0" err="1" smtClean="0"/>
              <a:t>Zahonero</a:t>
            </a:r>
            <a:r>
              <a:rPr lang="es-PR" dirty="0" smtClean="0"/>
              <a:t>, trad.). Bilbao, España: Editorial </a:t>
            </a:r>
            <a:r>
              <a:rPr lang="es-PR" dirty="0" err="1" smtClean="0"/>
              <a:t>Desclée</a:t>
            </a:r>
            <a:r>
              <a:rPr lang="es-PR" dirty="0" smtClean="0"/>
              <a:t> de </a:t>
            </a:r>
            <a:r>
              <a:rPr lang="es-PR" dirty="0" err="1" smtClean="0"/>
              <a:t>Brower</a:t>
            </a:r>
            <a:r>
              <a:rPr lang="es-PR" dirty="0" smtClean="0"/>
              <a:t>.</a:t>
            </a:r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dirty="0" smtClean="0"/>
              <a:t>	</a:t>
            </a:r>
          </a:p>
          <a:p>
            <a:pPr lvl="1"/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2958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sz="1700" dirty="0" err="1"/>
              <a:t>Degges</a:t>
            </a:r>
            <a:r>
              <a:rPr lang="es-PR" sz="1700" dirty="0"/>
              <a:t>-White, Suzanne, &amp; </a:t>
            </a:r>
            <a:r>
              <a:rPr lang="es-PR" sz="1700" dirty="0" err="1"/>
              <a:t>Borzumato-Gainey</a:t>
            </a:r>
            <a:r>
              <a:rPr lang="es-PR" sz="1700" dirty="0"/>
              <a:t>, Christine . (Eds.).  (2014). </a:t>
            </a:r>
            <a:r>
              <a:rPr lang="es-PR" sz="1700" i="1" dirty="0" err="1" smtClean="0"/>
              <a:t>College</a:t>
            </a:r>
            <a:r>
              <a:rPr lang="es-PR" sz="1700" i="1" dirty="0" smtClean="0"/>
              <a:t>  </a:t>
            </a:r>
            <a:r>
              <a:rPr lang="es-PR" sz="1700" i="1" dirty="0" err="1"/>
              <a:t>student</a:t>
            </a:r>
            <a:r>
              <a:rPr lang="es-PR" sz="1700" i="1" dirty="0"/>
              <a:t> mental </a:t>
            </a:r>
            <a:r>
              <a:rPr lang="es-PR" sz="1700" i="1" dirty="0" err="1"/>
              <a:t>health</a:t>
            </a:r>
            <a:r>
              <a:rPr lang="es-PR" sz="1700" i="1" dirty="0"/>
              <a:t> </a:t>
            </a:r>
            <a:r>
              <a:rPr lang="es-PR" sz="1700" i="1" dirty="0" err="1"/>
              <a:t>counseling</a:t>
            </a:r>
            <a:r>
              <a:rPr lang="es-PR" sz="1700" i="1" dirty="0"/>
              <a:t>: A </a:t>
            </a:r>
            <a:r>
              <a:rPr lang="es-PR" sz="1700" i="1" dirty="0" err="1"/>
              <a:t>developmental</a:t>
            </a:r>
            <a:r>
              <a:rPr lang="es-PR" sz="1700" i="1" dirty="0"/>
              <a:t> </a:t>
            </a:r>
            <a:r>
              <a:rPr lang="es-PR" sz="1700" i="1" dirty="0" err="1"/>
              <a:t>approach</a:t>
            </a:r>
            <a:r>
              <a:rPr lang="es-PR" sz="1700" dirty="0"/>
              <a:t>. New York, NY: </a:t>
            </a:r>
            <a:r>
              <a:rPr lang="es-PR" sz="1700" dirty="0" err="1"/>
              <a:t>Springer</a:t>
            </a:r>
            <a:r>
              <a:rPr lang="es-PR" sz="1700" dirty="0"/>
              <a:t> Publishing </a:t>
            </a:r>
            <a:r>
              <a:rPr lang="es-PR" sz="1700" dirty="0" err="1"/>
              <a:t>Company</a:t>
            </a:r>
            <a:r>
              <a:rPr lang="es-PR" sz="1700" dirty="0" smtClean="0"/>
              <a:t>.</a:t>
            </a:r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sz="1600" dirty="0" err="1" smtClean="0"/>
              <a:t>Grayson</a:t>
            </a:r>
            <a:r>
              <a:rPr lang="es-PR" sz="1600" dirty="0" smtClean="0"/>
              <a:t>, Paul A., &amp; </a:t>
            </a:r>
            <a:r>
              <a:rPr lang="es-PR" sz="1600" dirty="0" err="1" smtClean="0"/>
              <a:t>Meilman</a:t>
            </a:r>
            <a:r>
              <a:rPr lang="es-PR" sz="1600" dirty="0" smtClean="0"/>
              <a:t>, Philip W. (Eds.). (2006). </a:t>
            </a:r>
            <a:r>
              <a:rPr lang="es-PR" sz="1600" i="1" dirty="0" err="1" smtClean="0"/>
              <a:t>College</a:t>
            </a:r>
            <a:r>
              <a:rPr lang="es-PR" sz="1600" i="1" dirty="0" smtClean="0"/>
              <a:t> mental </a:t>
            </a:r>
            <a:r>
              <a:rPr lang="es-PR" sz="1600" i="1" dirty="0" err="1" smtClean="0"/>
              <a:t>health</a:t>
            </a:r>
            <a:r>
              <a:rPr lang="es-PR" sz="1600" i="1" dirty="0" smtClean="0"/>
              <a:t> </a:t>
            </a:r>
            <a:r>
              <a:rPr lang="es-PR" sz="1600" i="1" dirty="0" err="1" smtClean="0"/>
              <a:t>practice</a:t>
            </a:r>
            <a:r>
              <a:rPr lang="es-PR" sz="1600" dirty="0" smtClean="0"/>
              <a:t>. New York, NY: </a:t>
            </a:r>
            <a:r>
              <a:rPr lang="es-PR" sz="1600" dirty="0" err="1" smtClean="0"/>
              <a:t>Routledge</a:t>
            </a:r>
            <a:r>
              <a:rPr lang="es-PR" sz="1600" dirty="0" smtClean="0"/>
              <a:t>.</a:t>
            </a:r>
          </a:p>
          <a:p>
            <a:pPr>
              <a:lnSpc>
                <a:spcPct val="200000"/>
              </a:lnSpc>
              <a:buNone/>
              <a:tabLst>
                <a:tab pos="804863" algn="l"/>
              </a:tabLst>
            </a:pPr>
            <a:r>
              <a:rPr lang="es-PR" sz="1600" dirty="0" err="1" smtClean="0"/>
              <a:t>Iarovici</a:t>
            </a:r>
            <a:r>
              <a:rPr lang="es-PR" sz="1600" dirty="0" smtClean="0"/>
              <a:t>, Doris (2014). </a:t>
            </a:r>
            <a:r>
              <a:rPr lang="es-PR" sz="1600" i="1" dirty="0" smtClean="0"/>
              <a:t>Mental </a:t>
            </a:r>
            <a:r>
              <a:rPr lang="es-PR" sz="1600" i="1" dirty="0" err="1" smtClean="0"/>
              <a:t>health</a:t>
            </a:r>
            <a:r>
              <a:rPr lang="es-PR" sz="1600" i="1" dirty="0" smtClean="0"/>
              <a:t> </a:t>
            </a:r>
            <a:r>
              <a:rPr lang="es-PR" sz="1600" i="1" dirty="0" err="1" smtClean="0"/>
              <a:t>issues</a:t>
            </a:r>
            <a:r>
              <a:rPr lang="es-PR" sz="1600" i="1" dirty="0" smtClean="0"/>
              <a:t> &amp; </a:t>
            </a:r>
            <a:r>
              <a:rPr lang="es-PR" sz="1600" i="1" dirty="0" err="1" smtClean="0"/>
              <a:t>the</a:t>
            </a:r>
            <a:r>
              <a:rPr lang="es-PR" sz="1600" i="1" dirty="0" smtClean="0"/>
              <a:t> </a:t>
            </a:r>
            <a:r>
              <a:rPr lang="es-PR" sz="1600" i="1" dirty="0" err="1" smtClean="0"/>
              <a:t>university</a:t>
            </a:r>
            <a:r>
              <a:rPr lang="es-PR" sz="1600" i="1" dirty="0" smtClean="0"/>
              <a:t> </a:t>
            </a:r>
            <a:r>
              <a:rPr lang="es-PR" sz="1600" i="1" dirty="0" err="1" smtClean="0"/>
              <a:t>student</a:t>
            </a:r>
            <a:r>
              <a:rPr lang="es-PR" sz="1600" dirty="0" smtClean="0"/>
              <a:t>. Baltimore, MD: Johns Hopkins </a:t>
            </a:r>
            <a:r>
              <a:rPr lang="es-PR" sz="1600" dirty="0" err="1" smtClean="0"/>
              <a:t>University</a:t>
            </a:r>
            <a:r>
              <a:rPr lang="es-PR" sz="1600" dirty="0" smtClean="0"/>
              <a:t> </a:t>
            </a:r>
            <a:r>
              <a:rPr lang="es-PR" sz="1600" dirty="0" err="1" smtClean="0"/>
              <a:t>Press</a:t>
            </a:r>
            <a:r>
              <a:rPr lang="es-PR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58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p Arrow 9"/>
          <p:cNvSpPr/>
          <p:nvPr/>
        </p:nvSpPr>
        <p:spPr>
          <a:xfrm>
            <a:off x="3690257" y="2764971"/>
            <a:ext cx="261257" cy="12518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242457" y="4626428"/>
            <a:ext cx="293914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PR" dirty="0" smtClean="0"/>
          </a:p>
          <a:p>
            <a:pPr>
              <a:buNone/>
            </a:pPr>
            <a:endParaRPr lang="es-PR" dirty="0" smtClean="0"/>
          </a:p>
          <a:p>
            <a:r>
              <a:rPr lang="es-PR" dirty="0" smtClean="0"/>
              <a:t>Salud Mental (Organización Mundial de la Salud): </a:t>
            </a:r>
          </a:p>
          <a:p>
            <a:pPr>
              <a:buNone/>
            </a:pPr>
            <a:endParaRPr lang="es-PR" sz="1600" dirty="0" smtClean="0"/>
          </a:p>
          <a:p>
            <a:pPr lvl="1">
              <a:buNone/>
            </a:pPr>
            <a:r>
              <a:rPr lang="es-PR" dirty="0" smtClean="0"/>
              <a:t>	Estado de bienestar en el cual el individuo </a:t>
            </a:r>
            <a:r>
              <a:rPr lang="es-PR" b="1" i="1" u="sng" dirty="0" smtClean="0">
                <a:solidFill>
                  <a:srgbClr val="FF0000"/>
                </a:solidFill>
              </a:rPr>
              <a:t>es</a:t>
            </a:r>
            <a:r>
              <a:rPr lang="es-PR" b="1" dirty="0" smtClean="0">
                <a:solidFill>
                  <a:srgbClr val="FF0000"/>
                </a:solidFill>
              </a:rPr>
              <a:t> consciente </a:t>
            </a:r>
            <a:r>
              <a:rPr lang="es-PR" dirty="0" smtClean="0"/>
              <a:t>de sus propias capacidades, </a:t>
            </a:r>
            <a:r>
              <a:rPr lang="es-PR" b="1" dirty="0" smtClean="0">
                <a:solidFill>
                  <a:srgbClr val="FFFF00"/>
                </a:solidFill>
              </a:rPr>
              <a:t>puede</a:t>
            </a:r>
            <a:r>
              <a:rPr lang="es-PR" dirty="0" smtClean="0">
                <a:solidFill>
                  <a:srgbClr val="FFFF00"/>
                </a:solidFill>
              </a:rPr>
              <a:t> </a:t>
            </a:r>
            <a:r>
              <a:rPr lang="es-PR" dirty="0" smtClean="0"/>
              <a:t>afrontar las tensiones normales de la vida,               </a:t>
            </a:r>
            <a:r>
              <a:rPr lang="es-PR" b="1" dirty="0" smtClean="0">
                <a:solidFill>
                  <a:srgbClr val="FFFF00"/>
                </a:solidFill>
              </a:rPr>
              <a:t>puede</a:t>
            </a:r>
            <a:r>
              <a:rPr lang="es-PR" dirty="0" smtClean="0">
                <a:solidFill>
                  <a:srgbClr val="FFFF00"/>
                </a:solidFill>
              </a:rPr>
              <a:t> </a:t>
            </a:r>
            <a:r>
              <a:rPr lang="es-PR" dirty="0" smtClean="0"/>
              <a:t>trabajar de forma productiva y fructífera y </a:t>
            </a:r>
            <a:r>
              <a:rPr lang="es-PR" b="1" dirty="0" smtClean="0">
                <a:solidFill>
                  <a:srgbClr val="FFFF00"/>
                </a:solidFill>
              </a:rPr>
              <a:t>puede</a:t>
            </a:r>
            <a:r>
              <a:rPr lang="es-PR" dirty="0" smtClean="0">
                <a:solidFill>
                  <a:srgbClr val="FFFF00"/>
                </a:solidFill>
              </a:rPr>
              <a:t> </a:t>
            </a:r>
            <a:r>
              <a:rPr lang="es-PR" dirty="0" smtClean="0"/>
              <a:t>hacer una contribución a la sociedad.</a:t>
            </a:r>
          </a:p>
          <a:p>
            <a:pPr marL="457200" lvl="1" indent="0">
              <a:buNone/>
            </a:pPr>
            <a:endParaRPr lang="es-PR" dirty="0"/>
          </a:p>
        </p:txBody>
      </p:sp>
      <p:sp>
        <p:nvSpPr>
          <p:cNvPr id="4" name="TextBox 3"/>
          <p:cNvSpPr txBox="1"/>
          <p:nvPr/>
        </p:nvSpPr>
        <p:spPr>
          <a:xfrm>
            <a:off x="3200401" y="2416629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C000"/>
                </a:solidFill>
              </a:rPr>
              <a:t>AGENCY</a:t>
            </a:r>
            <a:endParaRPr lang="en-US" b="1" i="1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55428" y="5062248"/>
            <a:ext cx="16837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i="1" dirty="0" smtClean="0">
                <a:solidFill>
                  <a:srgbClr val="FFC000"/>
                </a:solidFill>
              </a:rPr>
              <a:t>AGENCY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1382486" y="5573877"/>
            <a:ext cx="16946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i="1" dirty="0" smtClean="0">
                <a:solidFill>
                  <a:srgbClr val="FFC000"/>
                </a:solidFill>
              </a:rPr>
              <a:t>AGENCY</a:t>
            </a:r>
          </a:p>
        </p:txBody>
      </p:sp>
      <p:sp>
        <p:nvSpPr>
          <p:cNvPr id="8" name="Bent-Up Arrow 7"/>
          <p:cNvSpPr/>
          <p:nvPr/>
        </p:nvSpPr>
        <p:spPr>
          <a:xfrm rot="5400000">
            <a:off x="7772400" y="4702629"/>
            <a:ext cx="707571" cy="664028"/>
          </a:xfrm>
          <a:prstGeom prst="bentUpArrow">
            <a:avLst>
              <a:gd name="adj1" fmla="val 2336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52657" y="2188028"/>
            <a:ext cx="3614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i="1" dirty="0" err="1" smtClean="0">
                <a:solidFill>
                  <a:srgbClr val="FFC000"/>
                </a:solidFill>
              </a:rPr>
              <a:t>knowledge</a:t>
            </a:r>
            <a:r>
              <a:rPr lang="es-PR" i="1" dirty="0" smtClean="0">
                <a:solidFill>
                  <a:srgbClr val="FFC000"/>
                </a:solidFill>
              </a:rPr>
              <a:t> &lt;&gt; </a:t>
            </a:r>
            <a:r>
              <a:rPr lang="es-PR" i="1" dirty="0" err="1" smtClean="0">
                <a:solidFill>
                  <a:srgbClr val="FFC000"/>
                </a:solidFill>
              </a:rPr>
              <a:t>acknowledge</a:t>
            </a:r>
            <a:endParaRPr lang="es-PR" i="1" dirty="0" smtClean="0">
              <a:solidFill>
                <a:srgbClr val="FFC000"/>
              </a:solidFill>
            </a:endParaRPr>
          </a:p>
          <a:p>
            <a:r>
              <a:rPr lang="es-PR" i="1" dirty="0" smtClean="0">
                <a:solidFill>
                  <a:srgbClr val="FFC000"/>
                </a:solidFill>
              </a:rPr>
              <a:t>apropiación; control</a:t>
            </a:r>
            <a:endParaRPr lang="es-PR" i="1" dirty="0">
              <a:solidFill>
                <a:srgbClr val="FFC000"/>
              </a:solidFill>
            </a:endParaRPr>
          </a:p>
        </p:txBody>
      </p:sp>
      <p:sp>
        <p:nvSpPr>
          <p:cNvPr id="12" name="Up Arrow 11"/>
          <p:cNvSpPr/>
          <p:nvPr/>
        </p:nvSpPr>
        <p:spPr>
          <a:xfrm rot="2265810">
            <a:off x="8039456" y="2732368"/>
            <a:ext cx="374786" cy="10940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 smtClean="0"/>
              <a:t>Enfermedad: </a:t>
            </a:r>
            <a:r>
              <a:rPr lang="es-PR" i="1" dirty="0" err="1" smtClean="0"/>
              <a:t>Infirmitas</a:t>
            </a:r>
            <a:r>
              <a:rPr lang="es-PR" i="1" dirty="0" smtClean="0"/>
              <a:t>, </a:t>
            </a:r>
            <a:r>
              <a:rPr lang="es-PR" i="1" dirty="0" err="1" smtClean="0"/>
              <a:t>infirmitatis</a:t>
            </a:r>
            <a:r>
              <a:rPr lang="es-PR" i="1" dirty="0" smtClean="0"/>
              <a:t>.</a:t>
            </a:r>
          </a:p>
          <a:p>
            <a:pPr lvl="1"/>
            <a:r>
              <a:rPr lang="es-PR" i="1" dirty="0" smtClean="0"/>
              <a:t>In</a:t>
            </a:r>
            <a:r>
              <a:rPr lang="es-PR" dirty="0" smtClean="0"/>
              <a:t>: negación.</a:t>
            </a:r>
          </a:p>
          <a:p>
            <a:pPr lvl="1"/>
            <a:r>
              <a:rPr lang="es-PR" i="1" dirty="0" err="1" smtClean="0"/>
              <a:t>Firm</a:t>
            </a:r>
            <a:r>
              <a:rPr lang="es-PR" dirty="0" smtClean="0"/>
              <a:t>: </a:t>
            </a:r>
            <a:r>
              <a:rPr lang="es-PR" dirty="0" err="1" smtClean="0"/>
              <a:t>firmus</a:t>
            </a:r>
            <a:r>
              <a:rPr lang="es-PR" dirty="0" smtClean="0"/>
              <a:t>; fuerte, firmeza.</a:t>
            </a:r>
          </a:p>
          <a:p>
            <a:pPr lvl="1"/>
            <a:r>
              <a:rPr lang="es-PR" i="1" dirty="0" err="1" smtClean="0"/>
              <a:t>Itat</a:t>
            </a:r>
            <a:r>
              <a:rPr lang="es-PR" dirty="0" smtClean="0"/>
              <a:t>: abstracción o cualidad.</a:t>
            </a:r>
          </a:p>
          <a:p>
            <a:pPr lvl="1"/>
            <a:r>
              <a:rPr lang="es-PR" i="1" dirty="0" err="1" smtClean="0"/>
              <a:t>Infirmus</a:t>
            </a:r>
            <a:r>
              <a:rPr lang="es-PR" dirty="0" smtClean="0"/>
              <a:t>: falto de solidez; falta de firmeza &gt; falta de salud.</a:t>
            </a:r>
          </a:p>
          <a:p>
            <a:pPr lvl="1"/>
            <a:r>
              <a:rPr lang="es-PR" dirty="0" smtClean="0"/>
              <a:t>Se pierde el buen funcionamiento a cualquier nivel: molecular, 	corporal, emocional, mental, espiritual.</a:t>
            </a:r>
          </a:p>
          <a:p>
            <a:pPr lvl="1"/>
            <a:r>
              <a:rPr lang="es-PR" dirty="0" smtClean="0"/>
              <a:t>Alteración o disminución del estado fisiológico en una o varias partes 	del cuerpo </a:t>
            </a:r>
            <a:r>
              <a:rPr lang="es-PR" dirty="0" smtClean="0">
                <a:solidFill>
                  <a:srgbClr val="FFFF00"/>
                </a:solidFill>
              </a:rPr>
              <a:t>por causas en general conocidas</a:t>
            </a:r>
            <a:r>
              <a:rPr lang="es-PR" dirty="0" smtClean="0"/>
              <a:t>, manifestadas               	por síntomas y signos característicos y cuya evolución es más o menos 	previsible (OMS).</a:t>
            </a:r>
          </a:p>
          <a:p>
            <a:pPr lvl="1"/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18592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R" dirty="0" smtClean="0"/>
              <a:t>Tristeza: </a:t>
            </a:r>
          </a:p>
          <a:p>
            <a:pPr lvl="1"/>
            <a:r>
              <a:rPr lang="es-PR" dirty="0" smtClean="0"/>
              <a:t>Emoción básica (≠ sencilla), caracterizada por sentimientos                          	de desventaja personal, pérdida, desesperanza, desesperación, 	impotencia y sufrimiento profundo (</a:t>
            </a:r>
            <a:r>
              <a:rPr lang="es-PR" i="1" dirty="0" err="1" smtClean="0"/>
              <a:t>sorrow</a:t>
            </a:r>
            <a:r>
              <a:rPr lang="es-PR" dirty="0" smtClean="0"/>
              <a:t>).</a:t>
            </a:r>
          </a:p>
          <a:p>
            <a:pPr lvl="1"/>
            <a:r>
              <a:rPr lang="es-PR" dirty="0" smtClean="0"/>
              <a:t>No se tiene claro la función evolutiva que cumple (vs. miedo, coraje…).</a:t>
            </a:r>
          </a:p>
          <a:p>
            <a:pPr lvl="1"/>
            <a:r>
              <a:rPr lang="es-PR" dirty="0" smtClean="0"/>
              <a:t>Es una respuesta a un evento o situación y motiva a las personas                      	a afrontarlas por medio de la introspección. </a:t>
            </a:r>
          </a:p>
          <a:p>
            <a:pPr lvl="1"/>
            <a:r>
              <a:rPr lang="es-PR" dirty="0" smtClean="0"/>
              <a:t>No es una enfermedad (</a:t>
            </a:r>
            <a:r>
              <a:rPr lang="es-PR" i="1" dirty="0" smtClean="0"/>
              <a:t>melancolía</a:t>
            </a:r>
            <a:r>
              <a:rPr lang="es-PR" dirty="0" smtClean="0"/>
              <a:t>).</a:t>
            </a:r>
          </a:p>
          <a:p>
            <a:pPr lvl="1"/>
            <a:r>
              <a:rPr lang="es-PR" dirty="0" smtClean="0"/>
              <a:t>Relacionada con expectativas.</a:t>
            </a:r>
          </a:p>
          <a:p>
            <a:pPr lvl="1"/>
            <a:r>
              <a:rPr lang="es-PR" dirty="0" smtClean="0"/>
              <a:t>Puede convertirse en un estado de ánimo prolongado (</a:t>
            </a:r>
            <a:r>
              <a:rPr lang="es-PR" i="1" dirty="0" smtClean="0"/>
              <a:t>resignación</a:t>
            </a:r>
            <a:r>
              <a:rPr lang="es-PR" dirty="0" smtClean="0"/>
              <a:t>)     	         	por lo que habría que atender y manejar dos cosas: el evento 	precipitante y la tristeza en sí misma.</a:t>
            </a:r>
          </a:p>
          <a:p>
            <a:pPr lvl="1"/>
            <a:r>
              <a:rPr lang="es-PR" dirty="0" smtClean="0"/>
              <a:t>La cultura determina los modos de expresar la tristeza.</a:t>
            </a:r>
          </a:p>
          <a:p>
            <a:pPr lvl="1">
              <a:buNone/>
            </a:pPr>
            <a:endParaRPr lang="es-PR" dirty="0" smtClean="0"/>
          </a:p>
          <a:p>
            <a:pPr lvl="1"/>
            <a:endParaRPr lang="es-PR" dirty="0" smtClean="0"/>
          </a:p>
          <a:p>
            <a:pPr>
              <a:buNone/>
            </a:pPr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28091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Tristeza:</a:t>
            </a:r>
          </a:p>
          <a:p>
            <a:pPr lvl="1"/>
            <a:r>
              <a:rPr lang="es-PR" dirty="0" smtClean="0"/>
              <a:t>No es una </a:t>
            </a:r>
            <a:r>
              <a:rPr lang="es-PR" i="1" dirty="0" smtClean="0"/>
              <a:t>emoción problemática</a:t>
            </a:r>
            <a:r>
              <a:rPr lang="es-PR" dirty="0" smtClean="0"/>
              <a:t> o </a:t>
            </a:r>
            <a:r>
              <a:rPr lang="es-PR" i="1" dirty="0" smtClean="0"/>
              <a:t>negativa</a:t>
            </a:r>
            <a:r>
              <a:rPr lang="es-PR" dirty="0" smtClean="0"/>
              <a:t> pero no es fácil                                 	de especificar.</a:t>
            </a:r>
          </a:p>
          <a:p>
            <a:pPr lvl="2"/>
            <a:r>
              <a:rPr lang="es-PR" dirty="0" smtClean="0"/>
              <a:t>¿Por qué nos sentimos triste en vez de tener coraje? Reformulación – terapia.</a:t>
            </a:r>
          </a:p>
          <a:p>
            <a:pPr lvl="1"/>
            <a:r>
              <a:rPr lang="es-PR" dirty="0" smtClean="0"/>
              <a:t>Bien atendida, puede facilitar la reflexión sobre lo ocurrido.</a:t>
            </a:r>
          </a:p>
          <a:p>
            <a:pPr lvl="1"/>
            <a:r>
              <a:rPr lang="es-PR" dirty="0" smtClean="0"/>
              <a:t>Mal atendida, puede dar lugar a conductas maladaptativas.</a:t>
            </a:r>
          </a:p>
          <a:p>
            <a:pPr lvl="1"/>
            <a:r>
              <a:rPr lang="es-PR" dirty="0" smtClean="0"/>
              <a:t>Una persona que experimenta tristeza puede manifestar una conducta 	letárgica y distanciarse de otras personas.</a:t>
            </a:r>
          </a:p>
          <a:p>
            <a:pPr lvl="1"/>
            <a:r>
              <a:rPr lang="es-PR" dirty="0" smtClean="0"/>
              <a:t>Panorama de la tristeza:</a:t>
            </a:r>
          </a:p>
          <a:p>
            <a:pPr lvl="2"/>
            <a:r>
              <a:rPr lang="es-PR" dirty="0" smtClean="0"/>
              <a:t>Mejorar la memoria -------------------------- 	Empeorar la memoria</a:t>
            </a:r>
          </a:p>
          <a:p>
            <a:pPr lvl="2"/>
            <a:r>
              <a:rPr lang="es-PR" dirty="0" smtClean="0"/>
              <a:t>Mejorar el juicio --------------------------------	Empeorar el juicio</a:t>
            </a:r>
          </a:p>
          <a:p>
            <a:pPr lvl="2"/>
            <a:r>
              <a:rPr lang="es-PR" dirty="0" smtClean="0"/>
              <a:t>Aumentar la motivación --------------------	Empeorar la motivación</a:t>
            </a:r>
          </a:p>
          <a:p>
            <a:pPr lvl="2"/>
            <a:r>
              <a:rPr lang="es-PR" dirty="0" smtClean="0"/>
              <a:t>Mejorar las relaciones ------------------------	Empeorar las relaciones</a:t>
            </a:r>
          </a:p>
          <a:p>
            <a:pPr lvl="1">
              <a:buNone/>
            </a:pPr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35806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/>
              <a:t>Depresión:</a:t>
            </a:r>
          </a:p>
          <a:p>
            <a:pPr lvl="1"/>
            <a:r>
              <a:rPr lang="es-PR" dirty="0"/>
              <a:t>De </a:t>
            </a:r>
            <a:r>
              <a:rPr lang="es-PR" dirty="0" smtClean="0"/>
              <a:t>melancolía (bilis negra), Avicena (indigestión), </a:t>
            </a:r>
            <a:r>
              <a:rPr lang="es-PR" dirty="0"/>
              <a:t>a depresión:</a:t>
            </a:r>
          </a:p>
          <a:p>
            <a:pPr lvl="2"/>
            <a:r>
              <a:rPr lang="es-PR" dirty="0" smtClean="0"/>
              <a:t>Adolf </a:t>
            </a:r>
            <a:r>
              <a:rPr lang="es-PR" dirty="0"/>
              <a:t>Meyer (</a:t>
            </a:r>
            <a:r>
              <a:rPr lang="es-PR" dirty="0" smtClean="0"/>
              <a:t>1904; psicobiología, higiene mental &gt; Freud: duelo extremo).</a:t>
            </a:r>
            <a:endParaRPr lang="es-PR" dirty="0"/>
          </a:p>
          <a:p>
            <a:pPr lvl="3"/>
            <a:r>
              <a:rPr lang="es-PR" dirty="0"/>
              <a:t>Reacción a… &gt; entidad </a:t>
            </a:r>
            <a:r>
              <a:rPr lang="es-PR" dirty="0" smtClean="0"/>
              <a:t>enfermiza.</a:t>
            </a:r>
            <a:endParaRPr lang="es-PR" dirty="0"/>
          </a:p>
          <a:p>
            <a:pPr lvl="2"/>
            <a:r>
              <a:rPr lang="es-PR" dirty="0" smtClean="0"/>
              <a:t>Rollo </a:t>
            </a:r>
            <a:r>
              <a:rPr lang="es-PR" dirty="0" err="1" smtClean="0"/>
              <a:t>May</a:t>
            </a:r>
            <a:r>
              <a:rPr lang="es-PR" dirty="0" smtClean="0"/>
              <a:t>: Inhabilidad para construir un futuro.</a:t>
            </a:r>
          </a:p>
          <a:p>
            <a:pPr lvl="2"/>
            <a:r>
              <a:rPr lang="es-PR" dirty="0" smtClean="0"/>
              <a:t>Atención a la etapa de la vida, al nivel de funcionalidad y a los sistemas        	de apoyo.  </a:t>
            </a:r>
            <a:r>
              <a:rPr lang="es-PR" i="1" dirty="0" smtClean="0"/>
              <a:t>Sitz </a:t>
            </a:r>
            <a:r>
              <a:rPr lang="es-PR" i="1" dirty="0" err="1" smtClean="0"/>
              <a:t>im</a:t>
            </a:r>
            <a:r>
              <a:rPr lang="es-PR" i="1" dirty="0" smtClean="0"/>
              <a:t> </a:t>
            </a:r>
            <a:r>
              <a:rPr lang="es-PR" i="1" dirty="0" err="1" smtClean="0"/>
              <a:t>leben</a:t>
            </a:r>
            <a:r>
              <a:rPr lang="es-PR" dirty="0" smtClean="0"/>
              <a:t>.</a:t>
            </a:r>
          </a:p>
          <a:p>
            <a:pPr lvl="2"/>
            <a:r>
              <a:rPr lang="es-PR" b="1" dirty="0" smtClean="0">
                <a:solidFill>
                  <a:srgbClr val="FFFF00"/>
                </a:solidFill>
              </a:rPr>
              <a:t>Estado emocional y cognitivo a la vez.</a:t>
            </a:r>
            <a:endParaRPr lang="es-PR" dirty="0" smtClean="0"/>
          </a:p>
          <a:p>
            <a:pPr lvl="1"/>
            <a:r>
              <a:rPr lang="es-PR" dirty="0" smtClean="0"/>
              <a:t>Reacción </a:t>
            </a:r>
            <a:r>
              <a:rPr lang="es-PR" dirty="0"/>
              <a:t>a </a:t>
            </a:r>
            <a:r>
              <a:rPr lang="es-PR" dirty="0" smtClean="0"/>
              <a:t>una (sensación/experiencia) de </a:t>
            </a:r>
            <a:r>
              <a:rPr lang="es-PR" dirty="0"/>
              <a:t>pérdida:</a:t>
            </a:r>
          </a:p>
          <a:p>
            <a:pPr lvl="2"/>
            <a:r>
              <a:rPr lang="es-PR" dirty="0"/>
              <a:t>Teoría de las Relaciones </a:t>
            </a:r>
            <a:r>
              <a:rPr lang="es-PR" dirty="0" err="1"/>
              <a:t>Objetales</a:t>
            </a:r>
            <a:r>
              <a:rPr lang="es-PR" dirty="0"/>
              <a:t>:</a:t>
            </a:r>
          </a:p>
          <a:p>
            <a:pPr lvl="3"/>
            <a:r>
              <a:rPr lang="es-PR" dirty="0"/>
              <a:t>Se retira la energía que se usaba para relacionarse </a:t>
            </a:r>
            <a:r>
              <a:rPr lang="es-PR" dirty="0" smtClean="0"/>
              <a:t>con </a:t>
            </a:r>
            <a:r>
              <a:rPr lang="es-PR" dirty="0"/>
              <a:t>el objeto </a:t>
            </a:r>
            <a:r>
              <a:rPr lang="es-PR" dirty="0" smtClean="0"/>
              <a:t>perdido.</a:t>
            </a:r>
            <a:endParaRPr lang="es-PR" dirty="0"/>
          </a:p>
          <a:p>
            <a:pPr lvl="3"/>
            <a:r>
              <a:rPr lang="es-PR" dirty="0"/>
              <a:t>La energía regresa sobre la </a:t>
            </a:r>
            <a:r>
              <a:rPr lang="es-PR" dirty="0" smtClean="0"/>
              <a:t>persona.</a:t>
            </a:r>
            <a:endParaRPr lang="es-PR" dirty="0"/>
          </a:p>
          <a:p>
            <a:pPr lvl="3"/>
            <a:r>
              <a:rPr lang="es-PR" dirty="0"/>
              <a:t>Sentimiento de confusión y </a:t>
            </a:r>
            <a:r>
              <a:rPr lang="es-PR" dirty="0" smtClean="0"/>
              <a:t>abatimiento… sobrecarga (</a:t>
            </a:r>
            <a:r>
              <a:rPr lang="es-PR" i="1" dirty="0" err="1" smtClean="0"/>
              <a:t>overload</a:t>
            </a:r>
            <a:r>
              <a:rPr lang="es-PR" dirty="0" smtClean="0"/>
              <a:t>).</a:t>
            </a:r>
          </a:p>
          <a:p>
            <a:pPr lvl="3"/>
            <a:r>
              <a:rPr lang="es-PR" dirty="0" smtClean="0"/>
              <a:t>Estado defensivo contra sentimientos o experiencias dolorosas (</a:t>
            </a:r>
            <a:r>
              <a:rPr lang="es-PR" dirty="0" err="1" smtClean="0"/>
              <a:t>Kavaler</a:t>
            </a:r>
            <a:r>
              <a:rPr lang="es-PR" dirty="0" smtClean="0"/>
              <a:t>-Adler).</a:t>
            </a:r>
            <a:endParaRPr lang="es-PR" dirty="0"/>
          </a:p>
          <a:p>
            <a:endParaRPr lang="es-PR" dirty="0" smtClean="0"/>
          </a:p>
        </p:txBody>
      </p:sp>
    </p:spTree>
    <p:extLst>
      <p:ext uri="{BB962C8B-B14F-4D97-AF65-F5344CB8AC3E}">
        <p14:creationId xmlns:p14="http://schemas.microsoft.com/office/powerpoint/2010/main" val="8565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1" y="884518"/>
            <a:ext cx="9404723" cy="614082"/>
          </a:xfrm>
        </p:spPr>
        <p:txBody>
          <a:bodyPr/>
          <a:lstStyle/>
          <a:p>
            <a:pPr algn="ctr"/>
            <a:r>
              <a:rPr lang="es-ES" sz="2800" cap="all" dirty="0" smtClean="0"/>
              <a:t>trastornos de depresión y vida universitaria</a:t>
            </a:r>
            <a:endParaRPr lang="es-PR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PR" dirty="0" smtClean="0"/>
              <a:t>Depresión:</a:t>
            </a:r>
          </a:p>
          <a:p>
            <a:pPr marL="0" indent="0">
              <a:buNone/>
            </a:pPr>
            <a:endParaRPr lang="es-PR" sz="900" dirty="0" smtClean="0"/>
          </a:p>
          <a:p>
            <a:pPr lvl="1"/>
            <a:r>
              <a:rPr lang="es-PR" b="1" dirty="0" smtClean="0"/>
              <a:t>Estado</a:t>
            </a:r>
            <a:r>
              <a:rPr lang="es-PR" dirty="0" smtClean="0"/>
              <a:t> (no emoción) de disforia que puede variar en severidad desde una 	fluctuación              	en el estado de ánimo normal hasta un </a:t>
            </a:r>
            <a:r>
              <a:rPr lang="es-PR" b="1" dirty="0" smtClean="0">
                <a:solidFill>
                  <a:srgbClr val="FFFF00"/>
                </a:solidFill>
              </a:rPr>
              <a:t>sentimiento extremo de tristeza</a:t>
            </a:r>
            <a:r>
              <a:rPr lang="es-PR" dirty="0" smtClean="0"/>
              <a:t>, pesimismo                   	y abatimiento (</a:t>
            </a:r>
            <a:r>
              <a:rPr lang="es-PR" i="1" dirty="0" err="1" smtClean="0"/>
              <a:t>despondency</a:t>
            </a:r>
            <a:r>
              <a:rPr lang="es-PR" dirty="0" smtClean="0"/>
              <a:t>).</a:t>
            </a:r>
          </a:p>
          <a:p>
            <a:pPr lvl="1"/>
            <a:endParaRPr lang="es-PR" sz="800" dirty="0" smtClean="0"/>
          </a:p>
          <a:p>
            <a:pPr lvl="1"/>
            <a:r>
              <a:rPr lang="es-PR" dirty="0" smtClean="0"/>
              <a:t>Disforia: Un </a:t>
            </a:r>
            <a:r>
              <a:rPr lang="es-PR" b="1" dirty="0" smtClean="0"/>
              <a:t>estado</a:t>
            </a:r>
            <a:r>
              <a:rPr lang="es-PR" dirty="0" smtClean="0"/>
              <a:t> de ánimo caracterizado por tristeza, descontento y, en algunas ocasiones, 	intranquilidad.</a:t>
            </a:r>
          </a:p>
          <a:p>
            <a:pPr marL="457200" lvl="1" indent="0">
              <a:buNone/>
            </a:pPr>
            <a:endParaRPr lang="es-PR" sz="800" dirty="0" smtClean="0"/>
          </a:p>
          <a:p>
            <a:pPr lvl="1"/>
            <a:r>
              <a:rPr lang="es-PR" dirty="0" smtClean="0"/>
              <a:t>Distimia (Desorden depresivo persistente): Cualquier </a:t>
            </a:r>
            <a:r>
              <a:rPr lang="es-PR" b="1" dirty="0" smtClean="0"/>
              <a:t>estado</a:t>
            </a:r>
            <a:r>
              <a:rPr lang="es-PR" dirty="0" smtClean="0"/>
              <a:t> de ánimo 	deprimido leve 	           	o moderado en cuanto a su severidad. Dos años adultos; un año niños.</a:t>
            </a:r>
          </a:p>
          <a:p>
            <a:pPr marL="457200" lvl="1" indent="0">
              <a:buNone/>
            </a:pPr>
            <a:endParaRPr lang="es-PR" sz="900" dirty="0" smtClean="0"/>
          </a:p>
          <a:p>
            <a:pPr lvl="1"/>
            <a:r>
              <a:rPr lang="es-PR" i="1" dirty="0" err="1" smtClean="0"/>
              <a:t>Anhedonia</a:t>
            </a:r>
            <a:r>
              <a:rPr lang="es-PR" dirty="0" smtClean="0"/>
              <a:t> (Apatía): La incapacidad de disfrutar  de actividades o experiencias que típicamente 	serían placenteras. Debe estar presente para un diagnóstico de desorden depresivo mayor.</a:t>
            </a:r>
          </a:p>
          <a:p>
            <a:pPr lvl="1">
              <a:buNone/>
            </a:pPr>
            <a:endParaRPr lang="es-PR" sz="900" dirty="0" smtClean="0"/>
          </a:p>
          <a:p>
            <a:pPr lvl="1"/>
            <a:r>
              <a:rPr lang="es-PR" dirty="0" smtClean="0"/>
              <a:t>Enfermedad del cerebro Y de la mente. Afecta funciones vegetativas, cognitivas, actividades 	psicomotoras, afecto y ánimo. </a:t>
            </a:r>
            <a:r>
              <a:rPr lang="es-PR" i="1" dirty="0" smtClean="0"/>
              <a:t>Extremo de un continuo</a:t>
            </a:r>
            <a:r>
              <a:rPr lang="es-PR" dirty="0" smtClean="0"/>
              <a:t>.</a:t>
            </a:r>
          </a:p>
          <a:p>
            <a:pPr marL="457200" lvl="1" indent="0">
              <a:buNone/>
            </a:pPr>
            <a:endParaRPr lang="es-PR" sz="1100" dirty="0" smtClean="0"/>
          </a:p>
          <a:p>
            <a:pPr lvl="1"/>
            <a:r>
              <a:rPr lang="es-PR" dirty="0" smtClean="0"/>
              <a:t>Puede desaparecer por sí sola.</a:t>
            </a:r>
          </a:p>
          <a:p>
            <a:pPr lvl="1"/>
            <a:endParaRPr lang="es-PR" dirty="0"/>
          </a:p>
        </p:txBody>
      </p:sp>
      <p:grpSp>
        <p:nvGrpSpPr>
          <p:cNvPr id="6" name="Group 5"/>
          <p:cNvGrpSpPr/>
          <p:nvPr/>
        </p:nvGrpSpPr>
        <p:grpSpPr>
          <a:xfrm>
            <a:off x="7889805" y="5528866"/>
            <a:ext cx="1602538" cy="926364"/>
            <a:chOff x="9795850" y="3702866"/>
            <a:chExt cx="1820252" cy="941561"/>
          </a:xfrm>
        </p:grpSpPr>
        <p:sp>
          <p:nvSpPr>
            <p:cNvPr id="5" name="Round Diagonal Corner Rectangle 4"/>
            <p:cNvSpPr/>
            <p:nvPr/>
          </p:nvSpPr>
          <p:spPr>
            <a:xfrm>
              <a:off x="9795850" y="3702866"/>
              <a:ext cx="1511928" cy="941561"/>
            </a:xfrm>
            <a:prstGeom prst="round2Diag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904997" y="3847723"/>
              <a:ext cx="17111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ysClr val="windowText" lastClr="000000"/>
                  </a:solidFill>
                </a:rPr>
                <a:t>APA, 2000</a:t>
              </a:r>
            </a:p>
            <a:p>
              <a:r>
                <a:rPr lang="en-US" dirty="0" smtClean="0">
                  <a:solidFill>
                    <a:sysClr val="windowText" lastClr="000000"/>
                  </a:solidFill>
                </a:rPr>
                <a:t>DSM - 5</a:t>
              </a:r>
              <a:endParaRPr lang="en-US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12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3434</TotalTime>
  <Words>2104</Words>
  <Application>Microsoft Office PowerPoint</Application>
  <PresentationFormat>Widescreen</PresentationFormat>
  <Paragraphs>450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Century Gothic</vt:lpstr>
      <vt:lpstr>Wingdings 3</vt:lpstr>
      <vt:lpstr>Ion</vt:lpstr>
      <vt:lpstr>TRASTORNOS DE DEPRESIÓN Y VIDA UNIVERSITARIA 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  <vt:lpstr>trastornos de depresión y vida universitaria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Trastornos de Ansiedad</dc:title>
  <dc:creator>Manuel Antonio Rivera</dc:creator>
  <cp:lastModifiedBy>Manuel Antonio Rivera</cp:lastModifiedBy>
  <cp:revision>346</cp:revision>
  <dcterms:created xsi:type="dcterms:W3CDTF">2015-01-14T13:49:04Z</dcterms:created>
  <dcterms:modified xsi:type="dcterms:W3CDTF">2015-02-17T11:58:56Z</dcterms:modified>
</cp:coreProperties>
</file>