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7" r:id="rId2"/>
    <p:sldId id="268" r:id="rId3"/>
    <p:sldId id="289" r:id="rId4"/>
    <p:sldId id="291" r:id="rId5"/>
    <p:sldId id="296" r:id="rId6"/>
    <p:sldId id="294" r:id="rId7"/>
    <p:sldId id="295" r:id="rId8"/>
    <p:sldId id="292" r:id="rId9"/>
    <p:sldId id="317" r:id="rId10"/>
    <p:sldId id="299" r:id="rId11"/>
    <p:sldId id="298" r:id="rId12"/>
    <p:sldId id="297" r:id="rId13"/>
    <p:sldId id="283" r:id="rId14"/>
    <p:sldId id="270" r:id="rId15"/>
    <p:sldId id="314" r:id="rId16"/>
    <p:sldId id="313" r:id="rId17"/>
    <p:sldId id="302" r:id="rId18"/>
    <p:sldId id="303" r:id="rId19"/>
    <p:sldId id="305" r:id="rId20"/>
    <p:sldId id="306" r:id="rId21"/>
    <p:sldId id="307" r:id="rId22"/>
    <p:sldId id="308" r:id="rId23"/>
    <p:sldId id="309" r:id="rId24"/>
    <p:sldId id="301" r:id="rId25"/>
    <p:sldId id="316" r:id="rId26"/>
    <p:sldId id="315" r:id="rId27"/>
    <p:sldId id="311" r:id="rId28"/>
  </p:sldIdLst>
  <p:sldSz cx="9144000" cy="6858000" type="screen4x3"/>
  <p:notesSz cx="6858000" cy="9144000"/>
  <p:custDataLst>
    <p:tags r:id="rId30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8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BEC25E-09A5-4B79-A13D-459D81728F0C}" type="doc">
      <dgm:prSet loTypeId="urn:microsoft.com/office/officeart/2005/8/layout/equation2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ECA7F4E-2D65-4005-B9C6-D694CFAA2FAE}">
      <dgm:prSet phldrT="[Text]"/>
      <dgm:spPr/>
      <dgm:t>
        <a:bodyPr/>
        <a:lstStyle/>
        <a:p>
          <a:r>
            <a:rPr lang="en-US" dirty="0" err="1" smtClean="0"/>
            <a:t>Tipo</a:t>
          </a:r>
          <a:r>
            <a:rPr lang="en-US" dirty="0" smtClean="0"/>
            <a:t> de </a:t>
          </a:r>
          <a:r>
            <a:rPr lang="en-US" dirty="0" err="1" smtClean="0"/>
            <a:t>Documento</a:t>
          </a:r>
          <a:endParaRPr lang="en-US" dirty="0"/>
        </a:p>
      </dgm:t>
    </dgm:pt>
    <dgm:pt modelId="{F0F50696-3DB6-4C93-B92C-5AB14E37100A}" type="parTrans" cxnId="{ACB9196E-F2C9-4B49-AF0B-2C2C11BFB2AE}">
      <dgm:prSet/>
      <dgm:spPr/>
      <dgm:t>
        <a:bodyPr/>
        <a:lstStyle/>
        <a:p>
          <a:endParaRPr lang="en-US"/>
        </a:p>
      </dgm:t>
    </dgm:pt>
    <dgm:pt modelId="{E36E15B6-82FF-4E89-8AE4-40FD58632908}" type="sibTrans" cxnId="{ACB9196E-F2C9-4B49-AF0B-2C2C11BFB2AE}">
      <dgm:prSet/>
      <dgm:spPr/>
      <dgm:t>
        <a:bodyPr/>
        <a:lstStyle/>
        <a:p>
          <a:endParaRPr lang="en-US"/>
        </a:p>
      </dgm:t>
    </dgm:pt>
    <dgm:pt modelId="{782D8F4E-A104-4BA4-A0AA-6AFDE4382AE1}">
      <dgm:prSet phldrT="[Text]"/>
      <dgm:spPr/>
      <dgm:t>
        <a:bodyPr/>
        <a:lstStyle/>
        <a:p>
          <a:r>
            <a:rPr lang="en-US" dirty="0" err="1" smtClean="0"/>
            <a:t>Formato</a:t>
          </a:r>
          <a:r>
            <a:rPr lang="en-US" dirty="0" smtClean="0"/>
            <a:t> (</a:t>
          </a:r>
          <a:r>
            <a:rPr lang="en-US" dirty="0" err="1" smtClean="0"/>
            <a:t>en</a:t>
          </a:r>
          <a:r>
            <a:rPr lang="en-US" dirty="0" smtClean="0"/>
            <a:t> </a:t>
          </a:r>
          <a:r>
            <a:rPr lang="en-US" dirty="0" err="1" smtClean="0"/>
            <a:t>papel</a:t>
          </a:r>
          <a:r>
            <a:rPr lang="en-US" dirty="0" smtClean="0"/>
            <a:t>/digital) </a:t>
          </a:r>
          <a:endParaRPr lang="en-US" dirty="0"/>
        </a:p>
      </dgm:t>
    </dgm:pt>
    <dgm:pt modelId="{63D2E76A-E73C-4739-B9A4-EE8E41751355}" type="parTrans" cxnId="{FF5190D2-F6E3-4F36-AB05-8DC4AAD46D73}">
      <dgm:prSet/>
      <dgm:spPr/>
      <dgm:t>
        <a:bodyPr/>
        <a:lstStyle/>
        <a:p>
          <a:endParaRPr lang="en-US"/>
        </a:p>
      </dgm:t>
    </dgm:pt>
    <dgm:pt modelId="{AABFC52F-7C58-4646-80D4-CA911EC25D55}" type="sibTrans" cxnId="{FF5190D2-F6E3-4F36-AB05-8DC4AAD46D73}">
      <dgm:prSet/>
      <dgm:spPr/>
      <dgm:t>
        <a:bodyPr/>
        <a:lstStyle/>
        <a:p>
          <a:endParaRPr lang="en-US"/>
        </a:p>
      </dgm:t>
    </dgm:pt>
    <dgm:pt modelId="{2C912EBC-0646-4FBC-8F10-DE3A80471D96}">
      <dgm:prSet phldrT="[Text]"/>
      <dgm:spPr/>
      <dgm:t>
        <a:bodyPr/>
        <a:lstStyle/>
        <a:p>
          <a:r>
            <a:rPr lang="en-US" dirty="0" err="1" smtClean="0"/>
            <a:t>Ficha</a:t>
          </a:r>
          <a:r>
            <a:rPr lang="en-US" dirty="0" smtClean="0"/>
            <a:t> </a:t>
          </a:r>
          <a:r>
            <a:rPr lang="en-US" dirty="0" err="1" smtClean="0"/>
            <a:t>Bibliográfica</a:t>
          </a:r>
          <a:endParaRPr lang="en-US" dirty="0"/>
        </a:p>
      </dgm:t>
    </dgm:pt>
    <dgm:pt modelId="{C5E2057C-52AC-4BF5-A1E1-D18570519558}" type="parTrans" cxnId="{B8B2467D-BBF3-4CFD-89ED-3A7CD4462D3A}">
      <dgm:prSet/>
      <dgm:spPr/>
      <dgm:t>
        <a:bodyPr/>
        <a:lstStyle/>
        <a:p>
          <a:endParaRPr lang="en-US"/>
        </a:p>
      </dgm:t>
    </dgm:pt>
    <dgm:pt modelId="{12D87870-BD68-4494-8979-53E8531A05A7}" type="sibTrans" cxnId="{B8B2467D-BBF3-4CFD-89ED-3A7CD4462D3A}">
      <dgm:prSet/>
      <dgm:spPr/>
      <dgm:t>
        <a:bodyPr/>
        <a:lstStyle/>
        <a:p>
          <a:endParaRPr lang="en-US"/>
        </a:p>
      </dgm:t>
    </dgm:pt>
    <dgm:pt modelId="{C80AE948-6020-4A74-9494-C8EE035C921D}" type="pres">
      <dgm:prSet presAssocID="{83BEC25E-09A5-4B79-A13D-459D81728F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C778FE-E8E3-4A92-BDC5-CB5F74490176}" type="pres">
      <dgm:prSet presAssocID="{83BEC25E-09A5-4B79-A13D-459D81728F0C}" presName="vNodes" presStyleCnt="0"/>
      <dgm:spPr/>
    </dgm:pt>
    <dgm:pt modelId="{5D1915A5-AB98-460A-A9B6-CAADFA6C24A6}" type="pres">
      <dgm:prSet presAssocID="{7ECA7F4E-2D65-4005-B9C6-D694CFAA2FAE}" presName="node" presStyleLbl="node1" presStyleIdx="0" presStyleCnt="3" custLinFactNeighborY="40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34834A-6E4D-44AE-BBF7-465F9455417B}" type="pres">
      <dgm:prSet presAssocID="{E36E15B6-82FF-4E89-8AE4-40FD58632908}" presName="spacerT" presStyleCnt="0"/>
      <dgm:spPr/>
    </dgm:pt>
    <dgm:pt modelId="{1A27E33D-A42F-4E5D-B4D8-0A9CF2F88889}" type="pres">
      <dgm:prSet presAssocID="{E36E15B6-82FF-4E89-8AE4-40FD5863290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E4C48E6-1B8C-4D99-BE36-4ABFC00C1232}" type="pres">
      <dgm:prSet presAssocID="{E36E15B6-82FF-4E89-8AE4-40FD58632908}" presName="spacerB" presStyleCnt="0"/>
      <dgm:spPr/>
    </dgm:pt>
    <dgm:pt modelId="{5F4A07C3-9651-46E0-98F9-6233C2F4B129}" type="pres">
      <dgm:prSet presAssocID="{782D8F4E-A104-4BA4-A0AA-6AFDE4382AE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F5ECDF-BCF0-4027-8C84-986E52CA5895}" type="pres">
      <dgm:prSet presAssocID="{83BEC25E-09A5-4B79-A13D-459D81728F0C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F6831BBE-F771-4AA4-B220-9F0E5CF03926}" type="pres">
      <dgm:prSet presAssocID="{83BEC25E-09A5-4B79-A13D-459D81728F0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F1536A2-0267-4285-B54E-FF14EA5E1DF7}" type="pres">
      <dgm:prSet presAssocID="{83BEC25E-09A5-4B79-A13D-459D81728F0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B963C9-74A7-4EF2-B085-87C088E16C8D}" type="presOf" srcId="{83BEC25E-09A5-4B79-A13D-459D81728F0C}" destId="{C80AE948-6020-4A74-9494-C8EE035C921D}" srcOrd="0" destOrd="0" presId="urn:microsoft.com/office/officeart/2005/8/layout/equation2"/>
    <dgm:cxn modelId="{2D985344-88C7-49FE-BA35-45E9DA0EDF6D}" type="presOf" srcId="{E36E15B6-82FF-4E89-8AE4-40FD58632908}" destId="{1A27E33D-A42F-4E5D-B4D8-0A9CF2F88889}" srcOrd="0" destOrd="0" presId="urn:microsoft.com/office/officeart/2005/8/layout/equation2"/>
    <dgm:cxn modelId="{D881CC03-EF93-4AB1-A62F-C88EADE0F18C}" type="presOf" srcId="{2C912EBC-0646-4FBC-8F10-DE3A80471D96}" destId="{4F1536A2-0267-4285-B54E-FF14EA5E1DF7}" srcOrd="0" destOrd="0" presId="urn:microsoft.com/office/officeart/2005/8/layout/equation2"/>
    <dgm:cxn modelId="{20F4C2FC-72B9-4838-859F-DCF00B150212}" type="presOf" srcId="{AABFC52F-7C58-4646-80D4-CA911EC25D55}" destId="{F6831BBE-F771-4AA4-B220-9F0E5CF03926}" srcOrd="1" destOrd="0" presId="urn:microsoft.com/office/officeart/2005/8/layout/equation2"/>
    <dgm:cxn modelId="{379A98F0-00B2-482F-81D5-4A528D2F13C2}" type="presOf" srcId="{7ECA7F4E-2D65-4005-B9C6-D694CFAA2FAE}" destId="{5D1915A5-AB98-460A-A9B6-CAADFA6C24A6}" srcOrd="0" destOrd="0" presId="urn:microsoft.com/office/officeart/2005/8/layout/equation2"/>
    <dgm:cxn modelId="{2BCAD1CA-127F-44A7-8269-84741B37CD32}" type="presOf" srcId="{AABFC52F-7C58-4646-80D4-CA911EC25D55}" destId="{AFF5ECDF-BCF0-4027-8C84-986E52CA5895}" srcOrd="0" destOrd="0" presId="urn:microsoft.com/office/officeart/2005/8/layout/equation2"/>
    <dgm:cxn modelId="{3B718886-7123-468E-987C-DFF9CB5B5C31}" type="presOf" srcId="{782D8F4E-A104-4BA4-A0AA-6AFDE4382AE1}" destId="{5F4A07C3-9651-46E0-98F9-6233C2F4B129}" srcOrd="0" destOrd="0" presId="urn:microsoft.com/office/officeart/2005/8/layout/equation2"/>
    <dgm:cxn modelId="{B8B2467D-BBF3-4CFD-89ED-3A7CD4462D3A}" srcId="{83BEC25E-09A5-4B79-A13D-459D81728F0C}" destId="{2C912EBC-0646-4FBC-8F10-DE3A80471D96}" srcOrd="2" destOrd="0" parTransId="{C5E2057C-52AC-4BF5-A1E1-D18570519558}" sibTransId="{12D87870-BD68-4494-8979-53E8531A05A7}"/>
    <dgm:cxn modelId="{ACB9196E-F2C9-4B49-AF0B-2C2C11BFB2AE}" srcId="{83BEC25E-09A5-4B79-A13D-459D81728F0C}" destId="{7ECA7F4E-2D65-4005-B9C6-D694CFAA2FAE}" srcOrd="0" destOrd="0" parTransId="{F0F50696-3DB6-4C93-B92C-5AB14E37100A}" sibTransId="{E36E15B6-82FF-4E89-8AE4-40FD58632908}"/>
    <dgm:cxn modelId="{FF5190D2-F6E3-4F36-AB05-8DC4AAD46D73}" srcId="{83BEC25E-09A5-4B79-A13D-459D81728F0C}" destId="{782D8F4E-A104-4BA4-A0AA-6AFDE4382AE1}" srcOrd="1" destOrd="0" parTransId="{63D2E76A-E73C-4739-B9A4-EE8E41751355}" sibTransId="{AABFC52F-7C58-4646-80D4-CA911EC25D55}"/>
    <dgm:cxn modelId="{BB2AF45E-19E8-4B19-A98B-48F748063AF3}" type="presParOf" srcId="{C80AE948-6020-4A74-9494-C8EE035C921D}" destId="{8BC778FE-E8E3-4A92-BDC5-CB5F74490176}" srcOrd="0" destOrd="0" presId="urn:microsoft.com/office/officeart/2005/8/layout/equation2"/>
    <dgm:cxn modelId="{0DE22AEF-2FD0-4ECF-9AB4-DE112A99790A}" type="presParOf" srcId="{8BC778FE-E8E3-4A92-BDC5-CB5F74490176}" destId="{5D1915A5-AB98-460A-A9B6-CAADFA6C24A6}" srcOrd="0" destOrd="0" presId="urn:microsoft.com/office/officeart/2005/8/layout/equation2"/>
    <dgm:cxn modelId="{4AA3A4D4-F907-4F4C-8477-D24A2AD6D80C}" type="presParOf" srcId="{8BC778FE-E8E3-4A92-BDC5-CB5F74490176}" destId="{F234834A-6E4D-44AE-BBF7-465F9455417B}" srcOrd="1" destOrd="0" presId="urn:microsoft.com/office/officeart/2005/8/layout/equation2"/>
    <dgm:cxn modelId="{24D13350-49DB-4E20-9CB5-4E41335F6137}" type="presParOf" srcId="{8BC778FE-E8E3-4A92-BDC5-CB5F74490176}" destId="{1A27E33D-A42F-4E5D-B4D8-0A9CF2F88889}" srcOrd="2" destOrd="0" presId="urn:microsoft.com/office/officeart/2005/8/layout/equation2"/>
    <dgm:cxn modelId="{56090CB4-A0D8-4658-909E-77BA58499804}" type="presParOf" srcId="{8BC778FE-E8E3-4A92-BDC5-CB5F74490176}" destId="{AE4C48E6-1B8C-4D99-BE36-4ABFC00C1232}" srcOrd="3" destOrd="0" presId="urn:microsoft.com/office/officeart/2005/8/layout/equation2"/>
    <dgm:cxn modelId="{789C3828-980E-4DCF-BC99-DCA83475581A}" type="presParOf" srcId="{8BC778FE-E8E3-4A92-BDC5-CB5F74490176}" destId="{5F4A07C3-9651-46E0-98F9-6233C2F4B129}" srcOrd="4" destOrd="0" presId="urn:microsoft.com/office/officeart/2005/8/layout/equation2"/>
    <dgm:cxn modelId="{F79F1984-63B4-49FE-9885-23EC29CF0D00}" type="presParOf" srcId="{C80AE948-6020-4A74-9494-C8EE035C921D}" destId="{AFF5ECDF-BCF0-4027-8C84-986E52CA5895}" srcOrd="1" destOrd="0" presId="urn:microsoft.com/office/officeart/2005/8/layout/equation2"/>
    <dgm:cxn modelId="{1598A7C2-DC5D-4B5E-8CE1-57812533E9A4}" type="presParOf" srcId="{AFF5ECDF-BCF0-4027-8C84-986E52CA5895}" destId="{F6831BBE-F771-4AA4-B220-9F0E5CF03926}" srcOrd="0" destOrd="0" presId="urn:microsoft.com/office/officeart/2005/8/layout/equation2"/>
    <dgm:cxn modelId="{F943727C-60FC-444F-BE4F-5461A9FFC0C1}" type="presParOf" srcId="{C80AE948-6020-4A74-9494-C8EE035C921D}" destId="{4F1536A2-0267-4285-B54E-FF14EA5E1DF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7A259A-938C-449A-87A1-03CF7373B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818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R" altLang="en-US" smtClean="0"/>
          </a:p>
        </p:txBody>
      </p:sp>
    </p:spTree>
    <p:extLst>
      <p:ext uri="{BB962C8B-B14F-4D97-AF65-F5344CB8AC3E}">
        <p14:creationId xmlns:p14="http://schemas.microsoft.com/office/powerpoint/2010/main" val="204215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PR" altLang="en-US" smtClean="0"/>
          </a:p>
        </p:txBody>
      </p:sp>
    </p:spTree>
    <p:extLst>
      <p:ext uri="{BB962C8B-B14F-4D97-AF65-F5344CB8AC3E}">
        <p14:creationId xmlns:p14="http://schemas.microsoft.com/office/powerpoint/2010/main" val="56743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E58765-F737-48A0-8006-07D73B6BE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95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9A96A-DBAA-4F6A-B576-6E1D1B0E46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98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8707-8086-45B1-A672-5A2CAB4E60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890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A4170-200D-4FFB-825B-616FC9EAC4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47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BDFAE-2253-4684-AA71-395F0E2616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69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EF38-BE4F-4D79-BE22-F2372540F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09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1366-83C9-44CF-9E2C-CE04A51700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072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D869F-0C40-4BE6-8D60-A349C2D31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2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20EA-8A2B-4115-A9A7-7E580CF13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5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8C78D-E34E-4DF6-8C79-E3BBFB099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1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CB13F-B99A-460F-B306-B43247A57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42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03D50-24A4-4812-B026-D158F3133C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79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351C-1C5D-4B0B-A148-C2FCE1300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77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4AB7506-EE48-4696-80BA-9CA2A85B24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cagomanualofstyle.org/home.html" TargetMode="External"/><Relationship Id="rId2" Type="http://schemas.openxmlformats.org/officeDocument/2006/relationships/hyperlink" Target="http://www.apastyl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la.org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me.org/" TargetMode="External"/><Relationship Id="rId2" Type="http://schemas.openxmlformats.org/officeDocument/2006/relationships/hyperlink" Target="http://www.citationmachine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tefast.com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ology.vanguard.edu/faculty/douglas-degelman/apa-style" TargetMode="External"/><Relationship Id="rId2" Type="http://schemas.openxmlformats.org/officeDocument/2006/relationships/hyperlink" Target="https://owl.english.purdue.edu/ow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ffolk.edu/law/library/19543.php" TargetMode="External"/><Relationship Id="rId4" Type="http://schemas.openxmlformats.org/officeDocument/2006/relationships/hyperlink" Target="http://libraryguides.nesl.edu/content.php?pid=358326&amp;sid=2934955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5312" y="188844"/>
            <a:ext cx="7772400" cy="162007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_tradnl" altLang="en-US" sz="4000" dirty="0" smtClean="0">
                <a:solidFill>
                  <a:schemeClr val="tx1"/>
                </a:solidFill>
              </a:rPr>
              <a:t>El </a:t>
            </a:r>
            <a:r>
              <a:rPr lang="es-ES_tradnl" altLang="en-US" sz="4000" dirty="0" smtClean="0">
                <a:solidFill>
                  <a:schemeClr val="tx1"/>
                </a:solidFill>
                <a:effectLst/>
              </a:rPr>
              <a:t>Manual de Estilo </a:t>
            </a:r>
            <a:r>
              <a:rPr lang="es-ES_tradnl" altLang="en-US" sz="4000" dirty="0">
                <a:solidFill>
                  <a:schemeClr val="tx1"/>
                </a:solidFill>
              </a:rPr>
              <a:t>y</a:t>
            </a:r>
            <a:r>
              <a:rPr lang="es-ES_tradnl" altLang="en-US" sz="4000" dirty="0" smtClean="0">
                <a:solidFill>
                  <a:schemeClr val="tx1"/>
                </a:solidFill>
                <a:effectLst/>
              </a:rPr>
              <a:t> </a:t>
            </a:r>
            <a:r>
              <a:rPr lang="es-ES_tradnl" altLang="en-US" sz="4000" dirty="0" smtClean="0">
                <a:solidFill>
                  <a:schemeClr val="tx1"/>
                </a:solidFill>
              </a:rPr>
              <a:t>s</a:t>
            </a:r>
            <a:r>
              <a:rPr lang="es-ES_tradnl" altLang="en-US" sz="4000" dirty="0" smtClean="0">
                <a:solidFill>
                  <a:schemeClr val="tx1"/>
                </a:solidFill>
                <a:effectLst/>
              </a:rPr>
              <a:t>u Función:</a:t>
            </a:r>
            <a:br>
              <a:rPr lang="es-ES_tradnl" altLang="en-US" sz="4000" dirty="0" smtClean="0">
                <a:solidFill>
                  <a:schemeClr val="tx1"/>
                </a:solidFill>
                <a:effectLst/>
              </a:rPr>
            </a:br>
            <a:r>
              <a:rPr lang="es-ES_tradnl" altLang="en-US" sz="4000" dirty="0" smtClean="0">
                <a:solidFill>
                  <a:schemeClr val="tx1"/>
                </a:solidFill>
              </a:rPr>
              <a:t>APA,MLA,CMS</a:t>
            </a:r>
            <a:endParaRPr lang="en-US" altLang="en-US" dirty="0" smtClean="0">
              <a:effectLst/>
            </a:endParaRP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51113" y="1948069"/>
            <a:ext cx="7016750" cy="34820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400" dirty="0" err="1" smtClean="0">
                <a:effectLst/>
              </a:rPr>
              <a:t>Presentaci</a:t>
            </a:r>
            <a:r>
              <a:rPr lang="en-US" altLang="en-US" sz="2400" dirty="0" err="1" smtClean="0">
                <a:effectLst/>
                <a:cs typeface="Arial" charset="0"/>
              </a:rPr>
              <a:t>ó</a:t>
            </a:r>
            <a:r>
              <a:rPr lang="en-US" altLang="en-US" sz="2400" dirty="0" err="1" smtClean="0">
                <a:effectLst/>
              </a:rPr>
              <a:t>n</a:t>
            </a:r>
            <a:r>
              <a:rPr lang="en-US" altLang="en-US" sz="2400" dirty="0" smtClean="0">
                <a:effectLst/>
              </a:rPr>
              <a:t> a </a:t>
            </a:r>
            <a:r>
              <a:rPr lang="en-US" altLang="en-US" sz="2400" dirty="0" err="1" smtClean="0"/>
              <a:t>Estudiantes</a:t>
            </a:r>
            <a:r>
              <a:rPr lang="en-US" altLang="en-US" sz="2400" dirty="0" smtClean="0"/>
              <a:t> de Nuevo </a:t>
            </a:r>
            <a:r>
              <a:rPr lang="en-US" altLang="en-US" sz="2400" dirty="0" err="1" smtClean="0"/>
              <a:t>Ingreso</a:t>
            </a:r>
            <a:r>
              <a:rPr lang="en-US" altLang="en-US" sz="2400" dirty="0" smtClean="0"/>
              <a:t> de la </a:t>
            </a:r>
            <a:r>
              <a:rPr lang="en-US" altLang="en-US" sz="2400" dirty="0" err="1" smtClean="0"/>
              <a:t>Escuela</a:t>
            </a:r>
            <a:r>
              <a:rPr lang="en-US" altLang="en-US" sz="2400" dirty="0" smtClean="0"/>
              <a:t> de Derecho</a:t>
            </a:r>
          </a:p>
          <a:p>
            <a:r>
              <a:rPr lang="en-US" altLang="en-US" sz="2400" dirty="0" smtClean="0"/>
              <a:t>31 de </a:t>
            </a:r>
            <a:r>
              <a:rPr lang="en-US" altLang="en-US" sz="2400" dirty="0" err="1" smtClean="0"/>
              <a:t>julio</a:t>
            </a:r>
            <a:r>
              <a:rPr lang="en-US" altLang="en-US" sz="2400" dirty="0" smtClean="0"/>
              <a:t> 2015 6:00-7:00 </a:t>
            </a:r>
            <a:r>
              <a:rPr lang="en-US" altLang="en-US" sz="2400" dirty="0" err="1" smtClean="0"/>
              <a:t>p.m</a:t>
            </a:r>
            <a:endParaRPr lang="en-US" altLang="en-US" sz="2400" dirty="0" smtClean="0"/>
          </a:p>
          <a:p>
            <a:r>
              <a:rPr lang="en-US" altLang="en-US" sz="2400" dirty="0" smtClean="0">
                <a:effectLst/>
              </a:rPr>
              <a:t>Centro de </a:t>
            </a:r>
            <a:r>
              <a:rPr lang="en-US" altLang="en-US" sz="2400" dirty="0" err="1"/>
              <a:t>E</a:t>
            </a:r>
            <a:r>
              <a:rPr lang="en-US" altLang="en-US" sz="2400" dirty="0" err="1" smtClean="0">
                <a:effectLst/>
              </a:rPr>
              <a:t>xcelencia</a:t>
            </a:r>
            <a:r>
              <a:rPr lang="en-US" altLang="en-US" sz="2400" dirty="0" smtClean="0">
                <a:effectLst/>
              </a:rPr>
              <a:t> </a:t>
            </a:r>
            <a:r>
              <a:rPr lang="en-US" altLang="en-US" sz="2400" dirty="0" err="1" smtClean="0">
                <a:effectLst/>
              </a:rPr>
              <a:t>Académica</a:t>
            </a:r>
            <a:endParaRPr lang="en-US" altLang="en-US" sz="2400" dirty="0" smtClean="0">
              <a:effectLst/>
            </a:endParaRPr>
          </a:p>
          <a:p>
            <a:r>
              <a:rPr lang="en-US" altLang="en-US" sz="2400" dirty="0" err="1" smtClean="0">
                <a:effectLst/>
              </a:rPr>
              <a:t>Por</a:t>
            </a:r>
            <a:r>
              <a:rPr lang="en-US" altLang="en-US" sz="2400" dirty="0" smtClean="0">
                <a:effectLst/>
              </a:rPr>
              <a:t> </a:t>
            </a:r>
            <a:r>
              <a:rPr lang="en-US" altLang="en-US" sz="2400" dirty="0" err="1" smtClean="0">
                <a:effectLst/>
              </a:rPr>
              <a:t>Ketty</a:t>
            </a:r>
            <a:r>
              <a:rPr lang="en-US" altLang="en-US" sz="2400" dirty="0" smtClean="0">
                <a:effectLst/>
              </a:rPr>
              <a:t> Rodríguez Casillas, PhD</a:t>
            </a:r>
          </a:p>
          <a:p>
            <a:r>
              <a:rPr lang="en-US" altLang="en-US" sz="2400" dirty="0" err="1" smtClean="0"/>
              <a:t>Biblioteca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Administración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Empresas</a:t>
            </a:r>
            <a:endParaRPr lang="en-US" altLang="en-US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74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357" y="0"/>
            <a:ext cx="8597347" cy="1172817"/>
          </a:xfrm>
        </p:spPr>
        <p:txBody>
          <a:bodyPr/>
          <a:lstStyle/>
          <a:p>
            <a:r>
              <a:rPr lang="en-US" sz="3600" dirty="0" err="1" smtClean="0"/>
              <a:t>Necesidad</a:t>
            </a:r>
            <a:r>
              <a:rPr lang="en-US" sz="3600" dirty="0" smtClean="0"/>
              <a:t> de un </a:t>
            </a:r>
            <a:r>
              <a:rPr lang="en-US" sz="3600" dirty="0"/>
              <a:t>S</a:t>
            </a:r>
            <a:r>
              <a:rPr lang="en-US" sz="3600" dirty="0" smtClean="0"/>
              <a:t>istema de </a:t>
            </a:r>
            <a:r>
              <a:rPr lang="en-US" sz="3600" dirty="0" err="1"/>
              <a:t>E</a:t>
            </a:r>
            <a:r>
              <a:rPr lang="en-US" sz="3600" dirty="0" err="1" smtClean="0"/>
              <a:t>stilo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3609"/>
            <a:ext cx="8408504" cy="5082555"/>
          </a:xfrm>
        </p:spPr>
        <p:txBody>
          <a:bodyPr/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autores</a:t>
            </a:r>
            <a:r>
              <a:rPr lang="en-US" sz="2800" dirty="0" smtClean="0"/>
              <a:t>  </a:t>
            </a:r>
            <a:r>
              <a:rPr lang="en-US" sz="2800" dirty="0" err="1" smtClean="0"/>
              <a:t>escriben</a:t>
            </a:r>
            <a:r>
              <a:rPr lang="en-US" sz="2800" dirty="0" smtClean="0"/>
              <a:t> para </a:t>
            </a:r>
            <a:r>
              <a:rPr lang="en-US" sz="2800" dirty="0" err="1" smtClean="0"/>
              <a:t>diferentes</a:t>
            </a:r>
            <a:r>
              <a:rPr lang="en-US" sz="2800" dirty="0" smtClean="0"/>
              <a:t> </a:t>
            </a:r>
            <a:r>
              <a:rPr lang="en-US" sz="2800" dirty="0" err="1" smtClean="0"/>
              <a:t>revistas</a:t>
            </a:r>
            <a:r>
              <a:rPr lang="en-US" sz="2800" dirty="0" smtClean="0"/>
              <a:t> y </a:t>
            </a:r>
            <a:r>
              <a:rPr lang="en-US" sz="2800" dirty="0" err="1" smtClean="0"/>
              <a:t>siguen</a:t>
            </a:r>
            <a:r>
              <a:rPr lang="en-US" sz="2800" dirty="0"/>
              <a:t> </a:t>
            </a:r>
            <a:r>
              <a:rPr lang="en-US" sz="2800" dirty="0" err="1" smtClean="0"/>
              <a:t>guías</a:t>
            </a:r>
            <a:r>
              <a:rPr lang="en-US" sz="2800" dirty="0" smtClean="0"/>
              <a:t> </a:t>
            </a:r>
            <a:r>
              <a:rPr lang="en-US" sz="2800" dirty="0" err="1" smtClean="0"/>
              <a:t>editoriales</a:t>
            </a:r>
            <a:r>
              <a:rPr lang="en-US" sz="2800" dirty="0" smtClean="0"/>
              <a:t> (</a:t>
            </a:r>
            <a:r>
              <a:rPr lang="en-US" sz="2800" dirty="0" err="1" smtClean="0"/>
              <a:t>reglas</a:t>
            </a:r>
            <a:r>
              <a:rPr lang="en-US" sz="2800" dirty="0" smtClean="0"/>
              <a:t> de </a:t>
            </a:r>
            <a:r>
              <a:rPr lang="en-US" sz="2800" dirty="0" err="1" smtClean="0"/>
              <a:t>estilo</a:t>
            </a:r>
            <a:r>
              <a:rPr lang="en-US" sz="2800" dirty="0" smtClean="0"/>
              <a:t>) para </a:t>
            </a:r>
            <a:r>
              <a:rPr lang="en-US" sz="2800" dirty="0" err="1" smtClean="0"/>
              <a:t>evitar</a:t>
            </a:r>
            <a:r>
              <a:rPr lang="en-US" sz="2800" dirty="0" smtClean="0"/>
              <a:t> </a:t>
            </a:r>
            <a:r>
              <a:rPr lang="en-US" sz="2800" dirty="0" err="1" smtClean="0"/>
              <a:t>inconsistencias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sz="2800" dirty="0" smtClean="0"/>
              <a:t>Sin </a:t>
            </a:r>
            <a:r>
              <a:rPr lang="en-US" sz="2800" dirty="0" err="1" smtClean="0"/>
              <a:t>guías</a:t>
            </a:r>
            <a:r>
              <a:rPr lang="en-US" sz="2800" dirty="0" smtClean="0"/>
              <a:t> de </a:t>
            </a:r>
            <a:r>
              <a:rPr lang="en-US" sz="2800" dirty="0" err="1" smtClean="0"/>
              <a:t>estilo</a:t>
            </a:r>
            <a:r>
              <a:rPr lang="en-US" sz="2800" dirty="0" smtClean="0"/>
              <a:t> </a:t>
            </a:r>
            <a:r>
              <a:rPr lang="en-US" sz="2800" dirty="0" err="1" smtClean="0"/>
              <a:t>puede</a:t>
            </a:r>
            <a:r>
              <a:rPr lang="en-US" sz="2800" dirty="0" smtClean="0"/>
              <a:t> que </a:t>
            </a:r>
            <a:r>
              <a:rPr lang="en-US" sz="2800" dirty="0" err="1" smtClean="0"/>
              <a:t>haya</a:t>
            </a:r>
            <a:r>
              <a:rPr lang="en-US" sz="2800" dirty="0" smtClean="0"/>
              <a:t> </a:t>
            </a:r>
            <a:r>
              <a:rPr lang="en-US" sz="2800" dirty="0" err="1" smtClean="0"/>
              <a:t>tres</a:t>
            </a:r>
            <a:r>
              <a:rPr lang="en-US" sz="2800" dirty="0" smtClean="0"/>
              <a:t> </a:t>
            </a:r>
            <a:r>
              <a:rPr lang="en-US" sz="2800" dirty="0" err="1" smtClean="0"/>
              <a:t>manuscritos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diferentes</a:t>
            </a:r>
            <a:r>
              <a:rPr lang="en-US" sz="2800" dirty="0" smtClean="0"/>
              <a:t> y </a:t>
            </a:r>
            <a:r>
              <a:rPr lang="en-US" sz="2800" dirty="0" err="1" smtClean="0"/>
              <a:t>podrían</a:t>
            </a:r>
            <a:r>
              <a:rPr lang="en-US" sz="2800" dirty="0" smtClean="0"/>
              <a:t> </a:t>
            </a:r>
            <a:r>
              <a:rPr lang="en-US" sz="2800" dirty="0" err="1" smtClean="0"/>
              <a:t>usar</a:t>
            </a:r>
            <a:r>
              <a:rPr lang="en-US" sz="2800" dirty="0" smtClean="0"/>
              <a:t> : </a:t>
            </a:r>
            <a:r>
              <a:rPr lang="en-US" sz="2800" u="sng" dirty="0" smtClean="0"/>
              <a:t>Database</a:t>
            </a:r>
            <a:r>
              <a:rPr lang="en-US" sz="2800" dirty="0" smtClean="0"/>
              <a:t>  </a:t>
            </a:r>
            <a:r>
              <a:rPr lang="en-US" sz="2800" u="sng" dirty="0" smtClean="0"/>
              <a:t>database</a:t>
            </a:r>
            <a:r>
              <a:rPr lang="en-US" sz="2800" dirty="0" smtClean="0"/>
              <a:t> y  </a:t>
            </a:r>
            <a:r>
              <a:rPr lang="en-US" sz="2800" u="sng" dirty="0" smtClean="0"/>
              <a:t>data base </a:t>
            </a:r>
            <a:r>
              <a:rPr lang="en-US" sz="2800" dirty="0" smtClean="0"/>
              <a:t> y </a:t>
            </a:r>
            <a:r>
              <a:rPr lang="en-US" sz="2800" dirty="0" err="1" smtClean="0"/>
              <a:t>los</a:t>
            </a:r>
            <a:r>
              <a:rPr lang="en-US" sz="2800" dirty="0" smtClean="0"/>
              <a:t> </a:t>
            </a:r>
            <a:r>
              <a:rPr lang="en-US" sz="2800" dirty="0" err="1" smtClean="0"/>
              <a:t>tres</a:t>
            </a:r>
            <a:r>
              <a:rPr lang="en-US" sz="2800" dirty="0" smtClean="0"/>
              <a:t>  </a:t>
            </a:r>
            <a:r>
              <a:rPr lang="en-US" sz="2800" dirty="0" err="1" smtClean="0"/>
              <a:t>están</a:t>
            </a:r>
            <a:r>
              <a:rPr lang="en-US" sz="2800" dirty="0" smtClean="0"/>
              <a:t> </a:t>
            </a:r>
            <a:r>
              <a:rPr lang="en-US" sz="2800" dirty="0" err="1" smtClean="0"/>
              <a:t>correctas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Las </a:t>
            </a:r>
            <a:r>
              <a:rPr lang="en-US" sz="2800" dirty="0" err="1" smtClean="0"/>
              <a:t>guías</a:t>
            </a:r>
            <a:r>
              <a:rPr lang="en-US" sz="2800" dirty="0" smtClean="0"/>
              <a:t> </a:t>
            </a:r>
            <a:r>
              <a:rPr lang="en-US" sz="2800" dirty="0" err="1" smtClean="0"/>
              <a:t>ayudan</a:t>
            </a:r>
            <a:r>
              <a:rPr lang="en-US" sz="2800" dirty="0" smtClean="0"/>
              <a:t> a </a:t>
            </a:r>
            <a:r>
              <a:rPr lang="en-US" sz="2800" dirty="0" err="1" smtClean="0"/>
              <a:t>preparar</a:t>
            </a:r>
            <a:r>
              <a:rPr lang="en-US" sz="2800" dirty="0" smtClean="0"/>
              <a:t> un </a:t>
            </a:r>
            <a:r>
              <a:rPr lang="en-US" sz="2800" dirty="0" err="1" smtClean="0"/>
              <a:t>trabajo</a:t>
            </a:r>
            <a:r>
              <a:rPr lang="en-US" sz="2800" dirty="0" smtClean="0"/>
              <a:t> de </a:t>
            </a:r>
            <a:r>
              <a:rPr lang="en-US" sz="2800" dirty="0" err="1" smtClean="0"/>
              <a:t>calidad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75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Guías</a:t>
            </a:r>
            <a:r>
              <a:rPr lang="en-US" dirty="0" smtClean="0"/>
              <a:t>  </a:t>
            </a:r>
            <a:r>
              <a:rPr lang="en-US" dirty="0" err="1" smtClean="0"/>
              <a:t>editoriales</a:t>
            </a:r>
            <a:r>
              <a:rPr lang="en-US" dirty="0" smtClean="0"/>
              <a:t> </a:t>
            </a:r>
            <a:r>
              <a:rPr lang="en-US" dirty="0" err="1" smtClean="0"/>
              <a:t>generales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Partes</a:t>
            </a:r>
            <a:r>
              <a:rPr lang="en-US" sz="2800" dirty="0" smtClean="0"/>
              <a:t> del </a:t>
            </a:r>
            <a:r>
              <a:rPr lang="en-US" sz="2800" dirty="0" err="1" smtClean="0"/>
              <a:t>manuscrito</a:t>
            </a:r>
            <a:endParaRPr lang="en-US" sz="2800" dirty="0" smtClean="0"/>
          </a:p>
          <a:p>
            <a:r>
              <a:rPr lang="en-US" sz="2800" dirty="0" err="1" smtClean="0"/>
              <a:t>Tamaño</a:t>
            </a:r>
            <a:r>
              <a:rPr lang="en-US" sz="2800" dirty="0" smtClean="0"/>
              <a:t> de </a:t>
            </a:r>
            <a:r>
              <a:rPr lang="en-US" sz="2800" dirty="0" err="1" smtClean="0"/>
              <a:t>papel</a:t>
            </a:r>
            <a:endParaRPr lang="en-US" sz="2800" dirty="0" smtClean="0"/>
          </a:p>
          <a:p>
            <a:r>
              <a:rPr lang="en-US" sz="2800" dirty="0" err="1" smtClean="0"/>
              <a:t>Espacios</a:t>
            </a:r>
            <a:r>
              <a:rPr lang="en-US" sz="2800" dirty="0" smtClean="0"/>
              <a:t>, </a:t>
            </a:r>
            <a:r>
              <a:rPr lang="en-US" sz="2800" dirty="0" err="1" smtClean="0"/>
              <a:t>tipo</a:t>
            </a:r>
            <a:r>
              <a:rPr lang="en-US" sz="2800" dirty="0" smtClean="0"/>
              <a:t> de </a:t>
            </a:r>
            <a:r>
              <a:rPr lang="en-US" sz="2800" dirty="0" err="1" smtClean="0"/>
              <a:t>letra</a:t>
            </a:r>
            <a:r>
              <a:rPr lang="en-US" sz="2800" dirty="0" smtClean="0"/>
              <a:t> y </a:t>
            </a:r>
            <a:r>
              <a:rPr lang="en-US" sz="2800" dirty="0" err="1" smtClean="0"/>
              <a:t>tamaño</a:t>
            </a:r>
            <a:r>
              <a:rPr lang="en-US" sz="2800" dirty="0" smtClean="0"/>
              <a:t> (Times Roman, 12)</a:t>
            </a:r>
            <a:endParaRPr lang="en-US" sz="2800" dirty="0"/>
          </a:p>
          <a:p>
            <a:r>
              <a:rPr lang="en-US" sz="2800" dirty="0" err="1" smtClean="0"/>
              <a:t>Márgenes</a:t>
            </a:r>
            <a:r>
              <a:rPr lang="en-US" sz="2800" dirty="0" smtClean="0"/>
              <a:t> y </a:t>
            </a:r>
            <a:r>
              <a:rPr lang="en-US" sz="2800" dirty="0" err="1" smtClean="0"/>
              <a:t>número</a:t>
            </a:r>
            <a:r>
              <a:rPr lang="en-US" sz="2800" dirty="0" smtClean="0"/>
              <a:t> de las </a:t>
            </a:r>
            <a:r>
              <a:rPr lang="en-US" sz="2800" dirty="0" err="1" smtClean="0"/>
              <a:t>páginas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 smtClean="0"/>
              <a:t>Bastardilla</a:t>
            </a:r>
            <a:r>
              <a:rPr lang="en-US" sz="2800" dirty="0" smtClean="0"/>
              <a:t> (Italics) y </a:t>
            </a:r>
            <a:r>
              <a:rPr lang="en-US" sz="2800" dirty="0" err="1" smtClean="0"/>
              <a:t>subrayar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 smtClean="0"/>
              <a:t>Página</a:t>
            </a:r>
            <a:r>
              <a:rPr lang="en-US" sz="2800" dirty="0" smtClean="0"/>
              <a:t> de </a:t>
            </a:r>
            <a:r>
              <a:rPr lang="en-US" sz="2800" dirty="0" err="1" smtClean="0"/>
              <a:t>título</a:t>
            </a:r>
            <a:endParaRPr lang="en-US" sz="2800" dirty="0" smtClean="0"/>
          </a:p>
          <a:p>
            <a:r>
              <a:rPr lang="en-US" sz="2800" dirty="0" err="1" smtClean="0"/>
              <a:t>Enumeración</a:t>
            </a:r>
            <a:r>
              <a:rPr lang="en-US" sz="2800" dirty="0" smtClean="0"/>
              <a:t> de las </a:t>
            </a:r>
            <a:r>
              <a:rPr lang="en-US" sz="2800" dirty="0" err="1" smtClean="0"/>
              <a:t>páginas</a:t>
            </a:r>
            <a:r>
              <a:rPr lang="en-US" sz="2800" dirty="0" smtClean="0"/>
              <a:t>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329"/>
            <a:ext cx="8229600" cy="1252331"/>
          </a:xfrm>
        </p:spPr>
        <p:txBody>
          <a:bodyPr/>
          <a:lstStyle/>
          <a:p>
            <a:r>
              <a:rPr lang="en-US" sz="3600" dirty="0" err="1" smtClean="0"/>
              <a:t>Partes</a:t>
            </a:r>
            <a:r>
              <a:rPr lang="en-US" sz="3600" dirty="0" smtClean="0"/>
              <a:t> </a:t>
            </a:r>
            <a:r>
              <a:rPr lang="en-US" sz="3600" dirty="0" err="1"/>
              <a:t>P</a:t>
            </a:r>
            <a:r>
              <a:rPr lang="en-US" sz="3600" dirty="0" err="1" smtClean="0"/>
              <a:t>rincipales</a:t>
            </a:r>
            <a:r>
              <a:rPr lang="en-US" sz="3600" dirty="0" smtClean="0"/>
              <a:t> de un </a:t>
            </a:r>
            <a:r>
              <a:rPr lang="en-US" sz="3600" dirty="0" err="1"/>
              <a:t>T</a:t>
            </a:r>
            <a:r>
              <a:rPr lang="en-US" sz="3600" dirty="0" err="1" smtClean="0"/>
              <a:t>rabajo</a:t>
            </a:r>
            <a:r>
              <a:rPr lang="en-US" sz="3600" dirty="0" smtClean="0"/>
              <a:t> </a:t>
            </a:r>
            <a:r>
              <a:rPr lang="en-US" sz="3600" dirty="0" err="1"/>
              <a:t>E</a:t>
            </a:r>
            <a:r>
              <a:rPr lang="en-US" sz="3600" dirty="0" err="1" smtClean="0"/>
              <a:t>scrito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266934"/>
              </p:ext>
            </p:extLst>
          </p:nvPr>
        </p:nvGraphicFramePr>
        <p:xfrm>
          <a:off x="434836" y="1570383"/>
          <a:ext cx="8639590" cy="439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016"/>
                <a:gridCol w="2893457"/>
                <a:gridCol w="2891117"/>
              </a:tblGrid>
              <a:tr h="85070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APA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MLA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Chicago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Manual of Style (CMS)</a:t>
                      </a:r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77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Pct val="12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Página</a:t>
                      </a:r>
                      <a:r>
                        <a:rPr kumimoji="0" lang="en-US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kumimoji="0" lang="en-US" alt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título</a:t>
                      </a:r>
                      <a:endParaRPr kumimoji="0" lang="en-US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Cuerpo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del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manuscrito</a:t>
                      </a:r>
                      <a:endParaRPr lang="en-US" sz="1800" baseline="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endParaRPr lang="en-US" sz="1800" baseline="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Página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de </a:t>
                      </a:r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título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6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12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Abstract (</a:t>
                      </a:r>
                      <a:r>
                        <a:rPr lang="en-US" altLang="en-US" sz="1800" kern="12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resumen</a:t>
                      </a:r>
                      <a:r>
                        <a:rPr lang="en-US" altLang="en-US" sz="1800" kern="12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Lista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de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obras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citadas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Cuerpo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del </a:t>
                      </a:r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manuscrito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9191">
                <a:tc>
                  <a:txBody>
                    <a:bodyPr/>
                    <a:lstStyle/>
                    <a:p>
                      <a:r>
                        <a:rPr lang="en-US" altLang="en-US" sz="1800" kern="12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Cuerpo</a:t>
                      </a:r>
                      <a:r>
                        <a:rPr lang="en-US" altLang="en-US" sz="1800" kern="12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 del </a:t>
                      </a:r>
                      <a:r>
                        <a:rPr lang="en-US" altLang="en-US" sz="1800" i="1" kern="1200" dirty="0" err="1" smtClean="0">
                          <a:solidFill>
                            <a:srgbClr val="000000"/>
                          </a:solidFill>
                          <a:latin typeface="Arial" charset="0"/>
                        </a:rPr>
                        <a:t>manuscrito</a:t>
                      </a:r>
                      <a:r>
                        <a:rPr lang="en-US" altLang="en-US" sz="1800" i="1" kern="12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Se </a:t>
                      </a:r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puede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utilizar</a:t>
                      </a:r>
                      <a:r>
                        <a:rPr lang="en-US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el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formato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de “footnotes”, “endnotes” o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autor</a:t>
                      </a:r>
                      <a:r>
                        <a:rPr lang="en-US" sz="18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/ </a:t>
                      </a:r>
                      <a:r>
                        <a:rPr lang="en-US" sz="1800" baseline="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fecha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662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Referencias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lang="en-US" sz="1800" dirty="0" err="1" smtClean="0">
                          <a:solidFill>
                            <a:srgbClr val="002060"/>
                          </a:solidFill>
                        </a:rPr>
                        <a:t>Referencias</a:t>
                      </a:r>
                      <a:endParaRPr lang="en-US" sz="1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6434">
                <a:tc gridSpan="3">
                  <a:txBody>
                    <a:bodyPr/>
                    <a:lstStyle/>
                    <a:p>
                      <a:r>
                        <a:rPr lang="es-ES" dirty="0" smtClean="0"/>
                        <a:t>Si utiliza</a:t>
                      </a:r>
                      <a:r>
                        <a:rPr lang="es-ES" baseline="0" dirty="0" smtClean="0"/>
                        <a:t> “</a:t>
                      </a:r>
                      <a:r>
                        <a:rPr lang="es-ES" dirty="0" err="1" smtClean="0"/>
                        <a:t>footnotes</a:t>
                      </a:r>
                      <a:r>
                        <a:rPr lang="es-ES" dirty="0" smtClean="0"/>
                        <a:t>” se incluyen al final identificados como “</a:t>
                      </a:r>
                      <a:r>
                        <a:rPr lang="es-ES" dirty="0" err="1" smtClean="0"/>
                        <a:t>Bibliografia</a:t>
                      </a:r>
                      <a:r>
                        <a:rPr lang="es-ES" dirty="0" smtClean="0"/>
                        <a:t>”.</a:t>
                      </a:r>
                      <a:r>
                        <a:rPr lang="es-ES" baseline="0" dirty="0" smtClean="0"/>
                        <a:t> Si se </a:t>
                      </a:r>
                      <a:r>
                        <a:rPr lang="es-ES" dirty="0" smtClean="0"/>
                        <a:t>utiliza (autor y año) , se identifican bajo “Referencias”.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1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130" y="1961873"/>
            <a:ext cx="7772400" cy="1362075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en-029" b="1" dirty="0"/>
              <a:t>Los  </a:t>
            </a:r>
            <a:r>
              <a:rPr lang="en-029" b="1" dirty="0" err="1"/>
              <a:t>Elementos</a:t>
            </a:r>
            <a:r>
              <a:rPr lang="en-029" b="1" dirty="0"/>
              <a:t> de la </a:t>
            </a:r>
            <a:r>
              <a:rPr lang="en-029" b="1" dirty="0" err="1"/>
              <a:t>Ficha</a:t>
            </a:r>
            <a:r>
              <a:rPr lang="en-029" b="1" dirty="0"/>
              <a:t> </a:t>
            </a:r>
            <a:r>
              <a:rPr lang="en-029" b="1" dirty="0" err="1" smtClean="0"/>
              <a:t>Bibliográfica</a:t>
            </a:r>
            <a:r>
              <a:rPr lang="en-029" b="1" dirty="0" smtClean="0"/>
              <a:t>, CITAS Y REFERENCIAS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9450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347075" cy="844825"/>
          </a:xfrm>
        </p:spPr>
        <p:txBody>
          <a:bodyPr/>
          <a:lstStyle/>
          <a:p>
            <a:pPr>
              <a:defRPr/>
            </a:pPr>
            <a:r>
              <a:rPr sz="2800" b="1" dirty="0" smtClean="0"/>
              <a:t> </a:t>
            </a:r>
            <a:r>
              <a:rPr lang="en-US" sz="2800" b="1" dirty="0" err="1"/>
              <a:t>E</a:t>
            </a:r>
            <a:r>
              <a:rPr sz="2800" b="1" dirty="0" err="1" smtClean="0"/>
              <a:t>lementos</a:t>
            </a:r>
            <a:r>
              <a:rPr sz="2800" b="1" dirty="0" smtClean="0"/>
              <a:t> </a:t>
            </a:r>
            <a:r>
              <a:rPr sz="2800" b="1" dirty="0" err="1" smtClean="0"/>
              <a:t>bibliográficos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tipo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recurso</a:t>
            </a:r>
            <a:endParaRPr sz="2800" b="1" dirty="0" smtClean="0"/>
          </a:p>
        </p:txBody>
      </p:sp>
      <p:graphicFrame>
        <p:nvGraphicFramePr>
          <p:cNvPr id="8270" name="Group 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649961"/>
              </p:ext>
            </p:extLst>
          </p:nvPr>
        </p:nvGraphicFramePr>
        <p:xfrm>
          <a:off x="206443" y="1092270"/>
          <a:ext cx="8758651" cy="4672427"/>
        </p:xfrm>
        <a:graphic>
          <a:graphicData uri="http://schemas.openxmlformats.org/drawingml/2006/table">
            <a:tbl>
              <a:tblPr/>
              <a:tblGrid>
                <a:gridCol w="946505"/>
                <a:gridCol w="789914"/>
                <a:gridCol w="714615"/>
                <a:gridCol w="863473"/>
                <a:gridCol w="946505"/>
                <a:gridCol w="859919"/>
                <a:gridCol w="798205"/>
                <a:gridCol w="946505"/>
                <a:gridCol w="946505"/>
                <a:gridCol w="946505"/>
              </a:tblGrid>
              <a:tr h="982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Tipo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Autor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Fecha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Título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Edición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Lugar de pub. 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Casa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ditora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Nombre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la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revista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Vol. y 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Núm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Número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páginas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8880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Libro</a:t>
                      </a:r>
                    </a:p>
                  </a:txBody>
                  <a:tcPr marL="91442" marR="91442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64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Artículo 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revista</a:t>
                      </a:r>
                    </a:p>
                  </a:txBody>
                  <a:tcPr marL="91442" marR="91442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1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Artículo 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periódico</a:t>
                      </a:r>
                    </a:p>
                  </a:txBody>
                  <a:tcPr marL="91442" marR="91442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 es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necesario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64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Página Web</a:t>
                      </a:r>
                    </a:p>
                  </a:txBody>
                  <a:tcPr marL="91442" marR="91442"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URL</a:t>
                      </a:r>
                    </a:p>
                  </a:txBody>
                  <a:tcPr marL="91442" marR="91442"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79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14070608"/>
              </p:ext>
            </p:extLst>
          </p:nvPr>
        </p:nvGraphicFramePr>
        <p:xfrm>
          <a:off x="609572" y="-282222"/>
          <a:ext cx="8143932" cy="6369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3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altLang="en-US" smtClean="0">
                <a:ln>
                  <a:noFill/>
                </a:ln>
                <a:effectLst/>
              </a:rPr>
              <a:t>Tipos de documentos</a:t>
            </a:r>
          </a:p>
        </p:txBody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lvl="1">
              <a:buSzTx/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Libro</a:t>
            </a:r>
            <a:endParaRPr lang="en-US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>
              <a:buSzTx/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Artículo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itchFamily="18" charset="0"/>
              </a:rPr>
              <a:t> de </a:t>
            </a: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Revista</a:t>
            </a:r>
            <a:endParaRPr lang="en-US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>
              <a:buSzTx/>
              <a:buFont typeface="Wingdings" pitchFamily="2" charset="2"/>
              <a:buChar char="ü"/>
            </a:pP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Art</a:t>
            </a: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culo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itchFamily="18" charset="0"/>
              </a:rPr>
              <a:t> de </a:t>
            </a: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Enciclopedia</a:t>
            </a:r>
            <a:endParaRPr lang="en-US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>
              <a:buSzTx/>
              <a:buFont typeface="Wingdings" pitchFamily="2" charset="2"/>
              <a:buChar char="ü"/>
            </a:pPr>
            <a:r>
              <a:rPr lang="en-029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Periódico</a:t>
            </a:r>
            <a:r>
              <a:rPr lang="en-029" altLang="en-US" sz="2800" dirty="0" smtClean="0">
                <a:solidFill>
                  <a:schemeClr val="tx1"/>
                </a:solidFill>
                <a:latin typeface="Times New Roman" pitchFamily="18" charset="0"/>
              </a:rPr>
              <a:t> o </a:t>
            </a:r>
            <a:r>
              <a:rPr lang="en-029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magacín</a:t>
            </a:r>
            <a:endParaRPr lang="en-029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>
              <a:buSzTx/>
              <a:buFont typeface="Wingdings" pitchFamily="2" charset="2"/>
              <a:buChar char="ü"/>
            </a:pPr>
            <a:r>
              <a:rPr lang="en-029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Página</a:t>
            </a:r>
            <a:r>
              <a:rPr lang="en-029" altLang="en-US" sz="2800" dirty="0" smtClean="0">
                <a:solidFill>
                  <a:schemeClr val="tx1"/>
                </a:solidFill>
                <a:latin typeface="Times New Roman" pitchFamily="18" charset="0"/>
              </a:rPr>
              <a:t> de Internet</a:t>
            </a:r>
          </a:p>
          <a:p>
            <a:pPr lvl="1" eaLnBrk="1" hangingPunct="1">
              <a:buSzTx/>
              <a:buFont typeface="Wingdings" pitchFamily="2" charset="2"/>
              <a:buChar char="ü"/>
            </a:pPr>
            <a:r>
              <a:rPr lang="en-029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Película</a:t>
            </a:r>
            <a:endParaRPr lang="en-029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>
              <a:buSzTx/>
              <a:buFont typeface="Wingdings" pitchFamily="2" charset="2"/>
              <a:buChar char="ü"/>
            </a:pPr>
            <a:r>
              <a:rPr lang="en-029" alt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Informe</a:t>
            </a:r>
            <a:endParaRPr lang="en-029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1" eaLnBrk="1" hangingPunct="1">
              <a:buSzTx/>
              <a:buFont typeface="Wingdings" pitchFamily="2" charset="2"/>
              <a:buChar char="ü"/>
            </a:pPr>
            <a:r>
              <a:rPr lang="en-029" altLang="en-US" dirty="0" smtClean="0">
                <a:latin typeface="Times New Roman" pitchFamily="18" charset="0"/>
              </a:rPr>
              <a:t>Blog</a:t>
            </a:r>
            <a:endParaRPr lang="en-US" alt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3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8" y="327991"/>
            <a:ext cx="8448260" cy="5655366"/>
          </a:xfrm>
        </p:spPr>
      </p:pic>
    </p:spTree>
    <p:extLst>
      <p:ext uri="{BB962C8B-B14F-4D97-AF65-F5344CB8AC3E}">
        <p14:creationId xmlns:p14="http://schemas.microsoft.com/office/powerpoint/2010/main" val="24067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113" y="0"/>
            <a:ext cx="8229600" cy="1143000"/>
          </a:xfrm>
        </p:spPr>
        <p:txBody>
          <a:bodyPr/>
          <a:lstStyle/>
          <a:p>
            <a:r>
              <a:rPr lang="en-US" sz="4000" dirty="0" smtClean="0"/>
              <a:t>Total de </a:t>
            </a:r>
            <a:r>
              <a:rPr lang="en-US" sz="4000" dirty="0" err="1" smtClean="0"/>
              <a:t>autores</a:t>
            </a:r>
            <a:r>
              <a:rPr lang="en-US" sz="4000" dirty="0" smtClean="0"/>
              <a:t> </a:t>
            </a:r>
            <a:r>
              <a:rPr lang="en-US" sz="4000" dirty="0" err="1" smtClean="0"/>
              <a:t>por</a:t>
            </a:r>
            <a:r>
              <a:rPr lang="en-US" sz="4000" dirty="0" smtClean="0"/>
              <a:t> </a:t>
            </a:r>
            <a:r>
              <a:rPr lang="en-US" sz="4000" dirty="0" err="1" smtClean="0"/>
              <a:t>tipo</a:t>
            </a:r>
            <a:r>
              <a:rPr lang="en-US" sz="4000" dirty="0" smtClean="0"/>
              <a:t> de manual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363093"/>
              </p:ext>
            </p:extLst>
          </p:nvPr>
        </p:nvGraphicFramePr>
        <p:xfrm>
          <a:off x="188844" y="1033672"/>
          <a:ext cx="8955156" cy="5458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052"/>
                <a:gridCol w="2985052"/>
                <a:gridCol w="2985052"/>
              </a:tblGrid>
              <a:tr h="1166621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APA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002060"/>
                          </a:solidFill>
                          <a:hlinkClick r:id="rId2"/>
                        </a:rPr>
                        <a:t>http://www.apastyle.org/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Chicago</a:t>
                      </a:r>
                      <a:r>
                        <a:rPr lang="en-US" b="0" baseline="0" dirty="0" smtClean="0">
                          <a:solidFill>
                            <a:srgbClr val="002060"/>
                          </a:solidFill>
                        </a:rPr>
                        <a:t> Manual of Style (CMS) </a:t>
                      </a:r>
                      <a:r>
                        <a:rPr lang="en-US" sz="1400" b="0" baseline="0" dirty="0" smtClean="0">
                          <a:solidFill>
                            <a:srgbClr val="002060"/>
                          </a:solidFill>
                          <a:hlinkClick r:id="rId3"/>
                        </a:rPr>
                        <a:t>http://www.chicagomanualofstyle.org/home.html 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002060"/>
                          </a:solidFill>
                        </a:rPr>
                        <a:t>MLA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002060"/>
                          </a:solidFill>
                          <a:hlinkClick r:id="rId4"/>
                        </a:rPr>
                        <a:t>http://www.mla.org/</a:t>
                      </a:r>
                      <a:endParaRPr lang="en-US" sz="1400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54534">
                <a:tc>
                  <a:txBody>
                    <a:bodyPr/>
                    <a:lstStyle/>
                    <a:p>
                      <a:r>
                        <a:rPr lang="en-US" dirty="0" smtClean="0"/>
                        <a:t>3-7 </a:t>
                      </a:r>
                      <a:r>
                        <a:rPr lang="en-US" dirty="0" err="1" smtClean="0"/>
                        <a:t>autores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Listar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todos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Apellidos</a:t>
                      </a:r>
                      <a:r>
                        <a:rPr lang="en-US" dirty="0" smtClean="0"/>
                        <a:t> e </a:t>
                      </a:r>
                      <a:r>
                        <a:rPr lang="en-US" dirty="0" err="1" smtClean="0"/>
                        <a:t>iniciales</a:t>
                      </a:r>
                      <a:r>
                        <a:rPr lang="en-US" dirty="0" smtClean="0"/>
                        <a:t>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1-3 </a:t>
                      </a:r>
                      <a:r>
                        <a:rPr lang="en-US" dirty="0" err="1" smtClean="0"/>
                        <a:t>autores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Listar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todos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Rivera, Juan, and </a:t>
                      </a:r>
                      <a:r>
                        <a:rPr lang="en-US" baseline="0" dirty="0" smtClean="0"/>
                        <a:t>Luis Sosa, and Pedro Rios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1-3 </a:t>
                      </a:r>
                      <a:r>
                        <a:rPr lang="en-US" dirty="0" err="1" smtClean="0"/>
                        <a:t>autores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Listar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todos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998587">
                <a:tc>
                  <a:txBody>
                    <a:bodyPr/>
                    <a:lstStyle/>
                    <a:p>
                      <a:r>
                        <a:rPr lang="en-US" dirty="0" smtClean="0"/>
                        <a:t>7 + </a:t>
                      </a:r>
                      <a:r>
                        <a:rPr lang="en-US" dirty="0" err="1" smtClean="0"/>
                        <a:t>autores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+ </a:t>
                      </a:r>
                      <a:r>
                        <a:rPr lang="en-US" dirty="0" err="1" smtClean="0"/>
                        <a:t>autores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Rivera,</a:t>
                      </a:r>
                      <a:r>
                        <a:rPr lang="en-US" baseline="0" dirty="0" smtClean="0"/>
                        <a:t> Juan et al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+ </a:t>
                      </a:r>
                      <a:r>
                        <a:rPr lang="en-US" dirty="0" err="1" smtClean="0"/>
                        <a:t>autores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Torres,</a:t>
                      </a:r>
                      <a:r>
                        <a:rPr lang="en-US" baseline="0" dirty="0" smtClean="0"/>
                        <a:t> Eric and  Juan, </a:t>
                      </a:r>
                      <a:r>
                        <a:rPr lang="en-US" baseline="0" dirty="0" err="1" smtClean="0"/>
                        <a:t>Díaz</a:t>
                      </a:r>
                      <a:r>
                        <a:rPr lang="en-US" baseline="0" dirty="0" smtClean="0"/>
                        <a:t>, et al</a:t>
                      </a:r>
                      <a:endParaRPr lang="en-US" dirty="0" smtClean="0"/>
                    </a:p>
                  </a:txBody>
                  <a:tcPr/>
                </a:tc>
              </a:tr>
              <a:tr h="486539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Formatos</a:t>
                      </a:r>
                      <a:r>
                        <a:rPr lang="en-US" sz="2800" dirty="0" smtClean="0"/>
                        <a:t> para </a:t>
                      </a:r>
                      <a:r>
                        <a:rPr lang="en-US" sz="2800" dirty="0" err="1" smtClean="0"/>
                        <a:t>citar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en</a:t>
                      </a:r>
                      <a:r>
                        <a:rPr lang="en-US" sz="2800" dirty="0" smtClean="0"/>
                        <a:t> el </a:t>
                      </a:r>
                      <a:r>
                        <a:rPr lang="en-US" sz="2800" dirty="0" err="1" smtClean="0"/>
                        <a:t>Texto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048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Paréntesis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autor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fecha</a:t>
                      </a:r>
                      <a:r>
                        <a:rPr lang="en-US" dirty="0" smtClean="0"/>
                        <a:t>), 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Autor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fecha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página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footnotes,endonotes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Paréntesis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Autor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página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7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21" y="0"/>
            <a:ext cx="8229600" cy="868362"/>
          </a:xfrm>
        </p:spPr>
        <p:txBody>
          <a:bodyPr/>
          <a:lstStyle/>
          <a:p>
            <a:r>
              <a:rPr lang="en-US" dirty="0" smtClean="0"/>
              <a:t>APA 6ta ed.: Total de </a:t>
            </a:r>
            <a:r>
              <a:rPr lang="en-US" dirty="0" err="1"/>
              <a:t>a</a:t>
            </a:r>
            <a:r>
              <a:rPr lang="en-US" dirty="0" err="1" smtClean="0"/>
              <a:t>utores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38" y="1373832"/>
            <a:ext cx="8756373" cy="4933467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3 a 7 </a:t>
            </a:r>
            <a:r>
              <a:rPr lang="en-US" u="sng" dirty="0" err="1" smtClean="0"/>
              <a:t>autores</a:t>
            </a:r>
            <a:r>
              <a:rPr lang="en-US" u="sng" dirty="0" smtClean="0"/>
              <a:t>- </a:t>
            </a:r>
            <a:r>
              <a:rPr lang="en-US" dirty="0" err="1" smtClean="0"/>
              <a:t>incluir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endParaRPr lang="en-US" sz="1800" dirty="0" smtClean="0"/>
          </a:p>
          <a:p>
            <a:pPr marL="0" indent="-45720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-457200">
              <a:spcBef>
                <a:spcPts val="0"/>
              </a:spcBef>
              <a:buNone/>
            </a:pPr>
            <a:r>
              <a:rPr lang="en-US" sz="1400" dirty="0" err="1" smtClean="0"/>
              <a:t>Kernis</a:t>
            </a:r>
            <a:r>
              <a:rPr lang="en-US" sz="1400" dirty="0"/>
              <a:t>, M. H., Cornell, D. P., Sun, C. R., Berry, A., Harlow, T</a:t>
            </a:r>
            <a:r>
              <a:rPr lang="en-US" sz="1400" dirty="0">
                <a:solidFill>
                  <a:srgbClr val="FFFF00"/>
                </a:solidFill>
              </a:rPr>
              <a:t>.,</a:t>
            </a:r>
            <a:r>
              <a:rPr lang="en-US" sz="1400" dirty="0">
                <a:solidFill>
                  <a:srgbClr val="FF0000"/>
                </a:solidFill>
              </a:rPr>
              <a:t> &amp;  </a:t>
            </a:r>
            <a:r>
              <a:rPr lang="en-US" sz="1400" dirty="0"/>
              <a:t>Bach, J. S. (1993). There's </a:t>
            </a:r>
            <a:r>
              <a:rPr lang="en-US" sz="1400" dirty="0" smtClean="0"/>
              <a:t>more </a:t>
            </a:r>
            <a:r>
              <a:rPr lang="en-US" sz="1400" dirty="0"/>
              <a:t>to self-esteem than whether it is high or low: The importance of stability of self-esteem. </a:t>
            </a:r>
            <a:r>
              <a:rPr lang="en-US" sz="1400" i="1" dirty="0"/>
              <a:t>Journal </a:t>
            </a:r>
            <a:r>
              <a:rPr lang="en-US" sz="1400" i="1" dirty="0" smtClean="0"/>
              <a:t>of Personality </a:t>
            </a:r>
            <a:r>
              <a:rPr lang="en-US" sz="1400" i="1" dirty="0"/>
              <a:t>and Social Psychology</a:t>
            </a:r>
            <a:r>
              <a:rPr lang="en-US" sz="1400" dirty="0"/>
              <a:t>, 65, 1190-1204</a:t>
            </a:r>
            <a:r>
              <a:rPr lang="en-US" sz="1400" dirty="0" smtClean="0"/>
              <a:t>.</a:t>
            </a:r>
          </a:p>
          <a:p>
            <a:pPr marL="0" indent="-45720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u="sng" dirty="0" smtClean="0"/>
              <a:t>7 + </a:t>
            </a:r>
            <a:r>
              <a:rPr lang="en-US" u="sng" dirty="0" err="1" smtClean="0"/>
              <a:t>autores</a:t>
            </a:r>
            <a:r>
              <a:rPr lang="en-US" u="sng" dirty="0" smtClean="0"/>
              <a:t>- </a:t>
            </a:r>
            <a:r>
              <a:rPr lang="en-US" sz="2000" dirty="0" err="1" smtClean="0"/>
              <a:t>después</a:t>
            </a:r>
            <a:r>
              <a:rPr lang="en-US" sz="2000" dirty="0" smtClean="0"/>
              <a:t> del </a:t>
            </a:r>
            <a:r>
              <a:rPr lang="en-US" sz="2000" dirty="0" err="1" smtClean="0"/>
              <a:t>sexto</a:t>
            </a:r>
            <a:r>
              <a:rPr lang="en-US" sz="2000" dirty="0" smtClean="0"/>
              <a:t> </a:t>
            </a:r>
            <a:r>
              <a:rPr lang="en-US" sz="2000" dirty="0" err="1" smtClean="0"/>
              <a:t>autor</a:t>
            </a:r>
            <a:r>
              <a:rPr lang="en-US" sz="2000" dirty="0" smtClean="0"/>
              <a:t> </a:t>
            </a:r>
            <a:r>
              <a:rPr lang="en-US" sz="2000" dirty="0" err="1" smtClean="0"/>
              <a:t>utilice</a:t>
            </a:r>
            <a:r>
              <a:rPr lang="en-US" sz="2000" dirty="0" smtClean="0"/>
              <a:t> </a:t>
            </a:r>
            <a:r>
              <a:rPr lang="en-US" sz="2000" dirty="0" err="1" smtClean="0"/>
              <a:t>elipsis</a:t>
            </a:r>
            <a:r>
              <a:rPr lang="en-US" sz="2000" dirty="0" smtClean="0"/>
              <a:t> (…) e </a:t>
            </a:r>
            <a:r>
              <a:rPr lang="en-US" sz="2000" dirty="0" err="1" smtClean="0"/>
              <a:t>incluya</a:t>
            </a:r>
            <a:r>
              <a:rPr lang="en-US" sz="2000" dirty="0" smtClean="0"/>
              <a:t> el </a:t>
            </a:r>
            <a:r>
              <a:rPr lang="en-US" sz="2000" dirty="0" err="1" smtClean="0"/>
              <a:t>séptimo</a:t>
            </a:r>
            <a:r>
              <a:rPr lang="en-US" sz="2000" dirty="0" smtClean="0"/>
              <a:t> </a:t>
            </a:r>
            <a:r>
              <a:rPr lang="en-US" sz="2000" dirty="0" err="1" smtClean="0"/>
              <a:t>autor</a:t>
            </a:r>
            <a:r>
              <a:rPr lang="en-US" sz="2000" dirty="0" smtClean="0"/>
              <a:t>                                                                  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Miller</a:t>
            </a:r>
            <a:r>
              <a:rPr lang="en-US" sz="1600" dirty="0"/>
              <a:t>, F. H., Choi, M. J., </a:t>
            </a:r>
            <a:r>
              <a:rPr lang="en-US" sz="1600" dirty="0" err="1"/>
              <a:t>Angeli</a:t>
            </a:r>
            <a:r>
              <a:rPr lang="en-US" sz="1600" dirty="0"/>
              <a:t>, L. L., Harland, A. A., </a:t>
            </a:r>
            <a:r>
              <a:rPr lang="en-US" sz="1600" dirty="0" err="1"/>
              <a:t>Stamos</a:t>
            </a:r>
            <a:r>
              <a:rPr lang="en-US" sz="1600" dirty="0"/>
              <a:t>, J. A., Thomas, S. T., . . . Rubin, L. H. (2009). Web site usability for the blind and low-vision user. </a:t>
            </a:r>
            <a:r>
              <a:rPr lang="en-US" sz="1600" i="1" dirty="0"/>
              <a:t>Technical Communication</a:t>
            </a:r>
            <a:r>
              <a:rPr lang="en-US" sz="1600" dirty="0"/>
              <a:t>, 57, 323-335.</a:t>
            </a:r>
          </a:p>
        </p:txBody>
      </p:sp>
      <p:sp>
        <p:nvSpPr>
          <p:cNvPr id="4" name="Oval 3"/>
          <p:cNvSpPr/>
          <p:nvPr/>
        </p:nvSpPr>
        <p:spPr>
          <a:xfrm>
            <a:off x="7752520" y="4114800"/>
            <a:ext cx="447260" cy="417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39138" y="1997764"/>
            <a:ext cx="357809" cy="3279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12" idx="1"/>
          </p:cNvCxnSpPr>
          <p:nvPr/>
        </p:nvCxnSpPr>
        <p:spPr>
          <a:xfrm flipV="1">
            <a:off x="5396946" y="1451113"/>
            <a:ext cx="824950" cy="53894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21896" y="1220280"/>
            <a:ext cx="1838739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Enlace= 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75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457200" y="1123122"/>
            <a:ext cx="8229600" cy="500304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r>
              <a:rPr lang="en-US" altLang="en-US" sz="2400" dirty="0" err="1" smtClean="0"/>
              <a:t>Definir</a:t>
            </a:r>
            <a:r>
              <a:rPr lang="en-US" altLang="en-US" sz="2400" dirty="0" smtClean="0"/>
              <a:t> manual de </a:t>
            </a:r>
            <a:r>
              <a:rPr lang="en-US" altLang="en-US" sz="2400" dirty="0" err="1" smtClean="0"/>
              <a:t>estilo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r>
              <a:rPr lang="en-US" altLang="en-US" sz="2400" dirty="0" err="1" smtClean="0"/>
              <a:t>Características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los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escritos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académicos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r>
              <a:rPr lang="en-US" altLang="en-US" sz="2400" dirty="0" err="1" smtClean="0"/>
              <a:t>Buenas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prácticas</a:t>
            </a:r>
            <a:r>
              <a:rPr lang="en-US" altLang="en-US" sz="2400" dirty="0" smtClean="0"/>
              <a:t> al </a:t>
            </a:r>
            <a:r>
              <a:rPr lang="en-US" altLang="en-US" sz="2400" dirty="0" err="1" smtClean="0"/>
              <a:t>redactar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documentos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r>
              <a:rPr lang="en-US" altLang="en-US" sz="2400" dirty="0" err="1"/>
              <a:t>Establecer</a:t>
            </a:r>
            <a:r>
              <a:rPr lang="en-US" altLang="en-US" sz="2400" dirty="0"/>
              <a:t> la </a:t>
            </a:r>
            <a:r>
              <a:rPr lang="en-US" altLang="en-US" sz="2400" dirty="0" err="1"/>
              <a:t>función</a:t>
            </a:r>
            <a:r>
              <a:rPr lang="en-US" altLang="en-US" sz="2400" dirty="0"/>
              <a:t> del manual de </a:t>
            </a:r>
            <a:r>
              <a:rPr lang="en-US" altLang="en-US" sz="2400" dirty="0" err="1"/>
              <a:t>estilo</a:t>
            </a:r>
            <a:endParaRPr lang="en-US" altLang="en-US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r>
              <a:rPr lang="en-US" altLang="en-US" sz="2400" dirty="0" err="1" smtClean="0"/>
              <a:t>Comparación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básica</a:t>
            </a:r>
            <a:r>
              <a:rPr lang="en-US" altLang="en-US" sz="2400" dirty="0" smtClean="0"/>
              <a:t> de APA, MLA, y CMS</a:t>
            </a:r>
          </a:p>
          <a:p>
            <a:pPr lvl="2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dirty="0" err="1" smtClean="0"/>
              <a:t>Partes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manuscrito</a:t>
            </a:r>
            <a:endParaRPr lang="en-US" altLang="en-US" dirty="0" smtClean="0"/>
          </a:p>
          <a:p>
            <a:pPr lvl="2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dirty="0" smtClean="0"/>
              <a:t>Total de </a:t>
            </a:r>
            <a:r>
              <a:rPr lang="en-US" altLang="en-US" dirty="0" err="1" smtClean="0"/>
              <a:t>autores</a:t>
            </a:r>
            <a:endParaRPr lang="en-US" altLang="en-US" dirty="0" smtClean="0"/>
          </a:p>
          <a:p>
            <a:pPr lvl="2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en-US" dirty="0" err="1" smtClean="0"/>
              <a:t>Citas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referencias</a:t>
            </a:r>
            <a:endParaRPr lang="en-US" alt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buSzTx/>
              <a:buFont typeface="Wingdings" pitchFamily="2" charset="2"/>
              <a:buChar char="§"/>
            </a:pPr>
            <a:endParaRPr lang="en-US" altLang="en-US" sz="2400" dirty="0" smtClean="0"/>
          </a:p>
          <a:p>
            <a:pPr marL="0" indent="0">
              <a:buSzTx/>
              <a:buNone/>
            </a:pPr>
            <a:endParaRPr lang="en-US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219200"/>
          </a:xfrm>
        </p:spPr>
        <p:txBody>
          <a:bodyPr/>
          <a:lstStyle/>
          <a:p>
            <a:pPr>
              <a:defRPr/>
            </a:pPr>
            <a:r>
              <a:rPr smtClean="0"/>
              <a:t>Objetivos</a:t>
            </a:r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797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05070"/>
          </a:xfrm>
        </p:spPr>
        <p:txBody>
          <a:bodyPr/>
          <a:lstStyle/>
          <a:p>
            <a:r>
              <a:rPr lang="en-US" sz="3600" dirty="0" err="1" smtClean="0"/>
              <a:t>Citas</a:t>
            </a:r>
            <a:r>
              <a:rPr lang="en-US" sz="3600" dirty="0" smtClean="0"/>
              <a:t> y </a:t>
            </a:r>
            <a:r>
              <a:rPr lang="en-US" sz="3600" dirty="0" err="1" smtClean="0"/>
              <a:t>Referencias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992" y="824949"/>
            <a:ext cx="8468138" cy="525152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 err="1" smtClean="0"/>
              <a:t>Citas</a:t>
            </a:r>
            <a:r>
              <a:rPr lang="en-US" sz="2400" dirty="0" smtClean="0"/>
              <a:t>= “Citation” = “In text-citation” </a:t>
            </a:r>
            <a:r>
              <a:rPr lang="en-US" sz="2400" dirty="0" err="1" smtClean="0"/>
              <a:t>citas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el </a:t>
            </a:r>
            <a:r>
              <a:rPr lang="en-US" sz="2400" dirty="0" err="1" smtClean="0"/>
              <a:t>texto</a:t>
            </a:r>
            <a:r>
              <a:rPr lang="en-US" sz="2400" dirty="0" smtClean="0"/>
              <a:t> </a:t>
            </a:r>
            <a:r>
              <a:rPr lang="en-US" sz="2800" dirty="0" smtClean="0"/>
              <a:t>– </a:t>
            </a:r>
            <a:r>
              <a:rPr lang="en-US" sz="2000" dirty="0" err="1" smtClean="0"/>
              <a:t>Es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seña</a:t>
            </a:r>
            <a:r>
              <a:rPr lang="en-US" sz="2000" dirty="0" smtClean="0"/>
              <a:t> o </a:t>
            </a:r>
            <a:r>
              <a:rPr lang="en-US" sz="2000" dirty="0" err="1" smtClean="0"/>
              <a:t>marca</a:t>
            </a:r>
            <a:r>
              <a:rPr lang="en-US" sz="2000" dirty="0" smtClean="0"/>
              <a:t> </a:t>
            </a:r>
            <a:r>
              <a:rPr lang="en-US" sz="2000" dirty="0" err="1" smtClean="0"/>
              <a:t>abreviada</a:t>
            </a:r>
            <a:r>
              <a:rPr lang="en-US" sz="2000" dirty="0" smtClean="0"/>
              <a:t> de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obra</a:t>
            </a:r>
            <a:r>
              <a:rPr lang="en-US" sz="2000" dirty="0" smtClean="0"/>
              <a:t> </a:t>
            </a:r>
            <a:r>
              <a:rPr lang="en-US" sz="2000" dirty="0" err="1" smtClean="0"/>
              <a:t>utilizada</a:t>
            </a:r>
            <a:r>
              <a:rPr lang="en-US" sz="2000" dirty="0" smtClean="0"/>
              <a:t> 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su</a:t>
            </a:r>
            <a:r>
              <a:rPr lang="en-US" sz="2000" dirty="0" smtClean="0"/>
              <a:t>  </a:t>
            </a:r>
            <a:r>
              <a:rPr lang="en-US" sz="2000" dirty="0" err="1" smtClean="0"/>
              <a:t>manuscrito</a:t>
            </a:r>
            <a:r>
              <a:rPr lang="en-US" sz="2000" dirty="0" smtClean="0"/>
              <a:t>. Al </a:t>
            </a:r>
            <a:r>
              <a:rPr lang="en-US" sz="2000" dirty="0" err="1" smtClean="0"/>
              <a:t>finalizar</a:t>
            </a:r>
            <a:r>
              <a:rPr lang="en-US" sz="2000" dirty="0" smtClean="0"/>
              <a:t> el </a:t>
            </a:r>
            <a:r>
              <a:rPr lang="en-US" sz="2000" dirty="0" err="1" smtClean="0"/>
              <a:t>documento</a:t>
            </a:r>
            <a:r>
              <a:rPr lang="en-US" sz="2000" dirty="0" smtClean="0"/>
              <a:t> se </a:t>
            </a:r>
            <a:r>
              <a:rPr lang="en-US" sz="2000" dirty="0" err="1" smtClean="0"/>
              <a:t>recogen</a:t>
            </a:r>
            <a:r>
              <a:rPr lang="en-US" sz="2000" dirty="0"/>
              <a:t> </a:t>
            </a:r>
            <a:r>
              <a:rPr lang="en-US" sz="2000" dirty="0" err="1" smtClean="0"/>
              <a:t>todas</a:t>
            </a:r>
            <a:r>
              <a:rPr lang="en-US" sz="2000" dirty="0" smtClean="0"/>
              <a:t> 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orden</a:t>
            </a:r>
            <a:r>
              <a:rPr lang="en-US" sz="2000" dirty="0" smtClean="0"/>
              <a:t> </a:t>
            </a:r>
            <a:r>
              <a:rPr lang="en-US" sz="2000" dirty="0" err="1" smtClean="0"/>
              <a:t>alfabético</a:t>
            </a:r>
            <a:r>
              <a:rPr lang="en-US" sz="2000" dirty="0" smtClean="0"/>
              <a:t> </a:t>
            </a:r>
            <a:r>
              <a:rPr lang="en-US" sz="2000" dirty="0" err="1" smtClean="0"/>
              <a:t>proveyendo</a:t>
            </a:r>
            <a:r>
              <a:rPr lang="en-US" sz="2000" dirty="0" smtClean="0"/>
              <a:t> la </a:t>
            </a:r>
            <a:r>
              <a:rPr lang="en-US" sz="2000" dirty="0" err="1" smtClean="0"/>
              <a:t>descripción</a:t>
            </a:r>
            <a:r>
              <a:rPr lang="en-US" sz="2000" dirty="0" smtClean="0"/>
              <a:t> </a:t>
            </a:r>
            <a:r>
              <a:rPr lang="en-US" sz="2000" dirty="0" err="1" smtClean="0"/>
              <a:t>completa</a:t>
            </a:r>
            <a:r>
              <a:rPr lang="en-US" sz="2000" dirty="0" smtClean="0"/>
              <a:t> (</a:t>
            </a:r>
            <a:r>
              <a:rPr lang="en-US" sz="2000" dirty="0" err="1" smtClean="0"/>
              <a:t>Referencia</a:t>
            </a:r>
            <a:r>
              <a:rPr lang="en-US" sz="2000" dirty="0" smtClean="0"/>
              <a:t>/</a:t>
            </a:r>
            <a:r>
              <a:rPr lang="en-US" sz="2000" dirty="0" err="1" smtClean="0"/>
              <a:t>ficha</a:t>
            </a:r>
            <a:r>
              <a:rPr lang="en-US" sz="2000" dirty="0" smtClean="0"/>
              <a:t> </a:t>
            </a:r>
            <a:r>
              <a:rPr lang="en-US" sz="2000" dirty="0" err="1" smtClean="0"/>
              <a:t>bibliográfica</a:t>
            </a:r>
            <a:r>
              <a:rPr lang="en-US" sz="2000" dirty="0" smtClean="0"/>
              <a:t>).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Hay </a:t>
            </a:r>
            <a:r>
              <a:rPr lang="en-US" sz="2000" dirty="0" err="1" smtClean="0"/>
              <a:t>tres</a:t>
            </a:r>
            <a:r>
              <a:rPr lang="en-US" sz="2000" dirty="0" smtClean="0"/>
              <a:t> </a:t>
            </a:r>
            <a:r>
              <a:rPr lang="en-US" sz="2000" dirty="0" err="1" smtClean="0"/>
              <a:t>formatos</a:t>
            </a:r>
            <a:r>
              <a:rPr lang="en-US" sz="2000" dirty="0" smtClean="0"/>
              <a:t> de </a:t>
            </a:r>
            <a:r>
              <a:rPr lang="en-US" sz="2000" dirty="0" err="1" smtClean="0"/>
              <a:t>hacer</a:t>
            </a:r>
            <a:r>
              <a:rPr lang="en-US" sz="2000" dirty="0" smtClean="0"/>
              <a:t> </a:t>
            </a:r>
            <a:r>
              <a:rPr lang="en-US" sz="2000" dirty="0" err="1" smtClean="0"/>
              <a:t>citas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el </a:t>
            </a:r>
            <a:r>
              <a:rPr lang="en-US" sz="2000" dirty="0" err="1" smtClean="0"/>
              <a:t>texto</a:t>
            </a:r>
            <a:r>
              <a:rPr lang="en-US" sz="2000" dirty="0" smtClean="0"/>
              <a:t> (</a:t>
            </a:r>
            <a:r>
              <a:rPr lang="en-US" sz="2000" dirty="0" err="1" smtClean="0"/>
              <a:t>autor</a:t>
            </a:r>
            <a:r>
              <a:rPr lang="en-US" sz="2000" dirty="0" smtClean="0"/>
              <a:t> </a:t>
            </a:r>
            <a:r>
              <a:rPr lang="en-US" sz="2000" dirty="0" err="1" smtClean="0"/>
              <a:t>página</a:t>
            </a:r>
            <a:r>
              <a:rPr lang="en-US" sz="2000" dirty="0" smtClean="0"/>
              <a:t> =MLA), </a:t>
            </a:r>
            <a:r>
              <a:rPr lang="en-US" sz="2000" dirty="0" smtClean="0">
                <a:solidFill>
                  <a:srgbClr val="0E2FAD"/>
                </a:solidFill>
              </a:rPr>
              <a:t>(</a:t>
            </a:r>
            <a:r>
              <a:rPr lang="en-US" sz="2000" dirty="0" err="1" smtClean="0">
                <a:solidFill>
                  <a:srgbClr val="0E2FAD"/>
                </a:solidFill>
              </a:rPr>
              <a:t>autor</a:t>
            </a:r>
            <a:r>
              <a:rPr lang="en-US" sz="2000" dirty="0" smtClean="0">
                <a:solidFill>
                  <a:srgbClr val="0E2FAD"/>
                </a:solidFill>
              </a:rPr>
              <a:t>/</a:t>
            </a:r>
            <a:r>
              <a:rPr lang="en-US" sz="2000" dirty="0" err="1" smtClean="0">
                <a:solidFill>
                  <a:srgbClr val="0E2FAD"/>
                </a:solidFill>
              </a:rPr>
              <a:t>fecha</a:t>
            </a:r>
            <a:r>
              <a:rPr lang="en-US" sz="2000" dirty="0" smtClean="0">
                <a:solidFill>
                  <a:srgbClr val="0E2FAD"/>
                </a:solidFill>
              </a:rPr>
              <a:t>=APA); </a:t>
            </a:r>
            <a:r>
              <a:rPr lang="en-US" sz="2000" dirty="0" smtClean="0"/>
              <a:t>y (footnotes” y “endnotes”, </a:t>
            </a:r>
            <a:r>
              <a:rPr lang="en-US" sz="2000" dirty="0" err="1" smtClean="0"/>
              <a:t>notas</a:t>
            </a:r>
            <a:r>
              <a:rPr lang="en-US" sz="2000" dirty="0" smtClean="0"/>
              <a:t> al </a:t>
            </a:r>
            <a:r>
              <a:rPr lang="en-US" sz="2000" dirty="0" err="1" smtClean="0"/>
              <a:t>calce</a:t>
            </a:r>
            <a:r>
              <a:rPr lang="en-US" sz="2000" dirty="0" smtClean="0"/>
              <a:t>, y al final del </a:t>
            </a:r>
            <a:r>
              <a:rPr lang="en-US" sz="2000" dirty="0" err="1" smtClean="0"/>
              <a:t>documento</a:t>
            </a:r>
            <a:r>
              <a:rPr lang="en-US" sz="2000" dirty="0" smtClean="0"/>
              <a:t> =CMS)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err="1" smtClean="0"/>
              <a:t>Referencias</a:t>
            </a:r>
            <a:r>
              <a:rPr lang="en-US" sz="2400" dirty="0" smtClean="0"/>
              <a:t>= </a:t>
            </a:r>
            <a:r>
              <a:rPr lang="en-US" sz="2400" dirty="0" err="1" smtClean="0"/>
              <a:t>es</a:t>
            </a:r>
            <a:r>
              <a:rPr lang="en-US" sz="2400" dirty="0" smtClean="0"/>
              <a:t> la </a:t>
            </a:r>
            <a:r>
              <a:rPr lang="en-US" sz="2400" dirty="0" err="1" smtClean="0"/>
              <a:t>descripción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completa</a:t>
            </a:r>
            <a:r>
              <a:rPr lang="en-US" sz="2400" dirty="0" smtClean="0"/>
              <a:t> de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obra</a:t>
            </a:r>
            <a:r>
              <a:rPr lang="en-US" sz="2400" dirty="0" smtClean="0"/>
              <a:t> </a:t>
            </a:r>
            <a:r>
              <a:rPr lang="en-US" sz="2400" dirty="0" err="1" smtClean="0"/>
              <a:t>poder</a:t>
            </a:r>
            <a:r>
              <a:rPr lang="en-US" sz="2400" dirty="0" smtClean="0"/>
              <a:t> </a:t>
            </a:r>
            <a:r>
              <a:rPr lang="en-US" sz="2400" dirty="0" err="1" smtClean="0"/>
              <a:t>localizar</a:t>
            </a:r>
            <a:r>
              <a:rPr lang="en-US" sz="2400" dirty="0" smtClean="0"/>
              <a:t> la </a:t>
            </a:r>
            <a:r>
              <a:rPr lang="en-US" sz="2400" dirty="0" err="1" smtClean="0"/>
              <a:t>misma</a:t>
            </a:r>
            <a:r>
              <a:rPr lang="en-US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552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 (</a:t>
            </a:r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)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99" y="1600200"/>
            <a:ext cx="5625001" cy="4525963"/>
          </a:xfrm>
        </p:spPr>
      </p:pic>
    </p:spTree>
    <p:extLst>
      <p:ext uri="{BB962C8B-B14F-4D97-AF65-F5344CB8AC3E}">
        <p14:creationId xmlns:p14="http://schemas.microsoft.com/office/powerpoint/2010/main" val="207860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748" y="-1"/>
            <a:ext cx="8229600" cy="1331843"/>
          </a:xfrm>
        </p:spPr>
        <p:txBody>
          <a:bodyPr/>
          <a:lstStyle/>
          <a:p>
            <a:r>
              <a:rPr lang="en-US" sz="3600" dirty="0" smtClean="0"/>
              <a:t>APA (</a:t>
            </a:r>
            <a:r>
              <a:rPr lang="en-US" sz="3600" dirty="0" err="1" smtClean="0"/>
              <a:t>autor</a:t>
            </a:r>
            <a:r>
              <a:rPr lang="en-US" sz="3600" dirty="0" smtClean="0"/>
              <a:t> </a:t>
            </a:r>
            <a:r>
              <a:rPr lang="en-US" sz="3600" dirty="0" err="1" smtClean="0"/>
              <a:t>fecha</a:t>
            </a:r>
            <a:r>
              <a:rPr lang="en-US" sz="3600" dirty="0" smtClean="0"/>
              <a:t>), (</a:t>
            </a:r>
            <a:r>
              <a:rPr lang="en-US" sz="3600" dirty="0" err="1" smtClean="0"/>
              <a:t>autor,fecha</a:t>
            </a:r>
            <a:r>
              <a:rPr lang="en-US" sz="3600" dirty="0" smtClean="0"/>
              <a:t>, </a:t>
            </a:r>
            <a:r>
              <a:rPr lang="en-US" sz="3600" dirty="0" err="1" smtClean="0"/>
              <a:t>página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2" y="1600200"/>
            <a:ext cx="6034616" cy="4525963"/>
          </a:xfrm>
        </p:spPr>
      </p:pic>
    </p:spTree>
    <p:extLst>
      <p:ext uri="{BB962C8B-B14F-4D97-AF65-F5344CB8AC3E}">
        <p14:creationId xmlns:p14="http://schemas.microsoft.com/office/powerpoint/2010/main" val="32935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514"/>
            <a:ext cx="8229600" cy="1033670"/>
          </a:xfrm>
        </p:spPr>
        <p:txBody>
          <a:bodyPr/>
          <a:lstStyle/>
          <a:p>
            <a:r>
              <a:rPr lang="en-US" sz="3600" dirty="0" smtClean="0"/>
              <a:t>Chicago Manual of Style (CMS) (footnotes/endnotes)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42" y="1490870"/>
            <a:ext cx="8507897" cy="4277311"/>
          </a:xfrm>
        </p:spPr>
      </p:pic>
    </p:spTree>
    <p:extLst>
      <p:ext uri="{BB962C8B-B14F-4D97-AF65-F5344CB8AC3E}">
        <p14:creationId xmlns:p14="http://schemas.microsoft.com/office/powerpoint/2010/main" val="7826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err="1" smtClean="0"/>
              <a:t>Formato</a:t>
            </a:r>
            <a:r>
              <a:rPr lang="en-US" dirty="0" smtClean="0"/>
              <a:t> de </a:t>
            </a:r>
            <a:r>
              <a:rPr lang="en-US" dirty="0" err="1" smtClean="0"/>
              <a:t>Fichas</a:t>
            </a:r>
            <a:r>
              <a:rPr lang="en-US" dirty="0" smtClean="0"/>
              <a:t> </a:t>
            </a:r>
            <a:r>
              <a:rPr lang="en-US" dirty="0" err="1" smtClean="0"/>
              <a:t>Bibliográficas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95" y="1539875"/>
            <a:ext cx="7553739" cy="4525963"/>
          </a:xfrm>
        </p:spPr>
      </p:pic>
    </p:spTree>
    <p:extLst>
      <p:ext uri="{BB962C8B-B14F-4D97-AF65-F5344CB8AC3E}">
        <p14:creationId xmlns:p14="http://schemas.microsoft.com/office/powerpoint/2010/main" val="20298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4887"/>
          </a:xfrm>
        </p:spPr>
        <p:txBody>
          <a:bodyPr/>
          <a:lstStyle/>
          <a:p>
            <a:r>
              <a:rPr lang="en-US" dirty="0" err="1" smtClean="0"/>
              <a:t>Gestores</a:t>
            </a:r>
            <a:r>
              <a:rPr lang="en-US" dirty="0" smtClean="0"/>
              <a:t> </a:t>
            </a:r>
            <a:r>
              <a:rPr lang="en-US" dirty="0" err="1" smtClean="0"/>
              <a:t>Bibliográficos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009"/>
            <a:ext cx="8229600" cy="5311155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err="1" smtClean="0"/>
              <a:t>Completos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pero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complejos</a:t>
            </a:r>
            <a:endParaRPr lang="en-US" sz="2400" u="sng" dirty="0" smtClean="0"/>
          </a:p>
          <a:p>
            <a:r>
              <a:rPr lang="en-US" sz="2400" dirty="0" err="1" smtClean="0"/>
              <a:t>Mendeley</a:t>
            </a:r>
            <a:r>
              <a:rPr lang="en-US" sz="24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Endnote</a:t>
            </a:r>
          </a:p>
          <a:p>
            <a:pPr marL="0" indent="0">
              <a:buNone/>
            </a:pPr>
            <a:r>
              <a:rPr lang="en-US" sz="2400" u="sng" dirty="0" err="1" smtClean="0"/>
              <a:t>Sencillos</a:t>
            </a:r>
            <a:endParaRPr lang="en-US" sz="2400" u="sng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/>
              <a:t>Landamark</a:t>
            </a:r>
            <a:r>
              <a:rPr lang="en-US" sz="2400" dirty="0" smtClean="0"/>
              <a:t> Citation Machine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http://www.citationmachine.net</a:t>
            </a:r>
            <a:r>
              <a:rPr lang="en-US" sz="2400" dirty="0"/>
              <a:t>/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/>
              <a:t>BibMe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000" dirty="0" smtClean="0">
                <a:hlinkClick r:id="rId3"/>
              </a:rPr>
              <a:t> http</a:t>
            </a:r>
            <a:r>
              <a:rPr lang="en-US" sz="2000" dirty="0">
                <a:hlinkClick r:id="rId3"/>
              </a:rPr>
              <a:t>://www.bibme.org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/>
              <a:t>Citefast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://www.citefast.com/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18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-112988"/>
            <a:ext cx="8229600" cy="1077084"/>
          </a:xfrm>
        </p:spPr>
        <p:txBody>
          <a:bodyPr/>
          <a:lstStyle/>
          <a:p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052" y="1033670"/>
            <a:ext cx="8368748" cy="509249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APA, MLA y </a:t>
            </a:r>
            <a:r>
              <a:rPr lang="en-US" sz="2000" dirty="0" err="1" smtClean="0"/>
              <a:t>más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Perdue University. Online Writing Lab</a:t>
            </a:r>
          </a:p>
          <a:p>
            <a:pPr marL="0" indent="0">
              <a:buNone/>
            </a:pP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://owl.english.purdue.edu/owl/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Vanguard University. </a:t>
            </a:r>
            <a:r>
              <a:rPr lang="pl-PL" sz="2000" dirty="0" smtClean="0"/>
              <a:t>APA </a:t>
            </a:r>
            <a:r>
              <a:rPr lang="pl-PL" sz="2000" dirty="0"/>
              <a:t>Style Essential</a:t>
            </a:r>
          </a:p>
          <a:p>
            <a:pPr marL="0" indent="0">
              <a:buNone/>
            </a:pPr>
            <a:r>
              <a:rPr lang="pl-PL" sz="2000" dirty="0">
                <a:hlinkClick r:id="rId3"/>
              </a:rPr>
              <a:t>http://psychology.vanguard.edu/faculty/douglas-degelman/apa-style</a:t>
            </a:r>
            <a:r>
              <a:rPr lang="pl-PL" sz="2000" dirty="0"/>
              <a:t>/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“The Bluebook”</a:t>
            </a:r>
            <a:endParaRPr lang="es-PR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s-PR" altLang="en-US" sz="2000" dirty="0" err="1" smtClean="0">
                <a:latin typeface="Times New Roman" pitchFamily="18" charset="0"/>
                <a:cs typeface="Times New Roman" pitchFamily="18" charset="0"/>
              </a:rPr>
              <a:t>Englad</a:t>
            </a: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altLang="en-US" sz="2000" dirty="0" err="1" smtClean="0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altLang="en-US" sz="2000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</a:rPr>
              <a:t> . Boston</a:t>
            </a:r>
          </a:p>
          <a:p>
            <a:pPr marL="0" indent="0">
              <a:buNone/>
            </a:pPr>
            <a:r>
              <a:rPr lang="es-PR" altLang="en-US" sz="2000" dirty="0" err="1" smtClean="0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altLang="en-US" sz="2000" dirty="0" err="1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es-PR" alt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PR" altLang="en-US" sz="2000" dirty="0" err="1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es-PR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altLang="en-US" sz="20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s-PR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PR" altLang="en-US" sz="2000" dirty="0" err="1" smtClean="0">
                <a:latin typeface="Times New Roman" pitchFamily="18" charset="0"/>
                <a:cs typeface="Times New Roman" pitchFamily="18" charset="0"/>
              </a:rPr>
              <a:t>Assistance</a:t>
            </a:r>
            <a:endParaRPr lang="es-PR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PR" alt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http://libraryguides.nesl.edu/content.php?pid=358326&amp;sid=2934955</a:t>
            </a:r>
            <a:endParaRPr lang="es-PR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Bluebook Guide for Law Students - Suffolk University</a:t>
            </a:r>
            <a:endParaRPr lang="es-PR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PR" alt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</a:t>
            </a:r>
            <a:r>
              <a:rPr lang="es-PR" alt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://www.suffolk.edu/law/library/19543.php</a:t>
            </a:r>
            <a:endParaRPr lang="es-PR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Gracias!!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Ketty</a:t>
            </a:r>
            <a:r>
              <a:rPr lang="en-US" dirty="0" smtClean="0"/>
              <a:t> Rodríguez Casillas, PhD</a:t>
            </a:r>
          </a:p>
          <a:p>
            <a:pPr marL="0" indent="0" algn="ctr">
              <a:buNone/>
            </a:pPr>
            <a:r>
              <a:rPr lang="en-US" dirty="0" err="1" smtClean="0"/>
              <a:t>Biblioteca</a:t>
            </a:r>
            <a:r>
              <a:rPr lang="en-US" dirty="0" smtClean="0"/>
              <a:t> de 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Empresas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Ketty.rodriguez1@upr.edu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" y="0"/>
            <a:ext cx="8229600" cy="888240"/>
          </a:xfrm>
        </p:spPr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Manual?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991" y="974035"/>
            <a:ext cx="8229600" cy="4601817"/>
          </a:xfrm>
        </p:spPr>
        <p:txBody>
          <a:bodyPr/>
          <a:lstStyle/>
          <a:p>
            <a:r>
              <a:rPr lang="en-US" sz="2800" dirty="0" smtClean="0"/>
              <a:t>Manual-</a:t>
            </a:r>
            <a:r>
              <a:rPr lang="en-US" sz="2800" dirty="0" err="1" smtClean="0"/>
              <a:t>es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obra</a:t>
            </a:r>
            <a:r>
              <a:rPr lang="en-US" sz="2800" dirty="0" smtClean="0"/>
              <a:t> de </a:t>
            </a:r>
            <a:r>
              <a:rPr lang="en-US" sz="2800" dirty="0" err="1" smtClean="0"/>
              <a:t>consulta</a:t>
            </a:r>
            <a:r>
              <a:rPr lang="en-US" sz="2800" dirty="0" smtClean="0"/>
              <a:t> que </a:t>
            </a:r>
            <a:r>
              <a:rPr lang="en-US" sz="2800" dirty="0" err="1" smtClean="0"/>
              <a:t>explica</a:t>
            </a:r>
            <a:r>
              <a:rPr lang="en-US" sz="2800" dirty="0" smtClean="0"/>
              <a:t> </a:t>
            </a:r>
            <a:r>
              <a:rPr lang="en-US" sz="2800" dirty="0" err="1" smtClean="0"/>
              <a:t>paso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paso</a:t>
            </a:r>
            <a:r>
              <a:rPr lang="en-US" sz="2800" dirty="0" smtClean="0"/>
              <a:t> </a:t>
            </a:r>
            <a:r>
              <a:rPr lang="en-US" sz="2800" dirty="0" err="1" smtClean="0"/>
              <a:t>cómo</a:t>
            </a:r>
            <a:r>
              <a:rPr lang="en-US" sz="2800" dirty="0" smtClean="0"/>
              <a:t> </a:t>
            </a:r>
            <a:r>
              <a:rPr lang="en-US" sz="2800" dirty="0" err="1" smtClean="0"/>
              <a:t>realizar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tarea</a:t>
            </a:r>
            <a:r>
              <a:rPr lang="en-US" sz="2800" dirty="0" smtClean="0"/>
              <a:t> o </a:t>
            </a:r>
            <a:r>
              <a:rPr lang="en-US" sz="2800" dirty="0" err="1" smtClean="0"/>
              <a:t>solucionar</a:t>
            </a:r>
            <a:r>
              <a:rPr lang="en-US" sz="2800" dirty="0" smtClean="0"/>
              <a:t> un </a:t>
            </a:r>
            <a:r>
              <a:rPr lang="en-US" sz="2800" dirty="0" err="1" smtClean="0"/>
              <a:t>problema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El manual de </a:t>
            </a:r>
            <a:r>
              <a:rPr lang="en-US" sz="2800" dirty="0" err="1" smtClean="0"/>
              <a:t>estilo</a:t>
            </a:r>
            <a:r>
              <a:rPr lang="en-US" sz="2800" dirty="0" smtClean="0"/>
              <a:t>- </a:t>
            </a:r>
            <a:r>
              <a:rPr lang="en-US" sz="2800" dirty="0" err="1" smtClean="0"/>
              <a:t>establece</a:t>
            </a:r>
            <a:r>
              <a:rPr lang="en-US" sz="2800" dirty="0" smtClean="0"/>
              <a:t> </a:t>
            </a:r>
            <a:r>
              <a:rPr lang="en-US" sz="2800" dirty="0" err="1" smtClean="0"/>
              <a:t>guías</a:t>
            </a:r>
            <a:r>
              <a:rPr lang="en-US" sz="2800" dirty="0" smtClean="0"/>
              <a:t> </a:t>
            </a:r>
            <a:r>
              <a:rPr lang="en-US" sz="2800" dirty="0" err="1" smtClean="0"/>
              <a:t>editoriales</a:t>
            </a:r>
            <a:r>
              <a:rPr lang="en-US" sz="2800" dirty="0" smtClean="0"/>
              <a:t> de </a:t>
            </a:r>
            <a:r>
              <a:rPr lang="en-US" sz="2800" dirty="0" err="1" smtClean="0"/>
              <a:t>publicación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acuerdo</a:t>
            </a:r>
            <a:r>
              <a:rPr lang="en-US" sz="2800" dirty="0" smtClean="0"/>
              <a:t> a </a:t>
            </a:r>
            <a:r>
              <a:rPr lang="en-US" sz="2800" dirty="0" err="1" smtClean="0"/>
              <a:t>determindas</a:t>
            </a:r>
            <a:r>
              <a:rPr lang="en-US" sz="2800" dirty="0" smtClean="0"/>
              <a:t> </a:t>
            </a:r>
            <a:r>
              <a:rPr lang="en-US" sz="2800" dirty="0" err="1" smtClean="0"/>
              <a:t>disciplinas</a:t>
            </a:r>
            <a:r>
              <a:rPr lang="en-US" sz="2800" dirty="0" smtClean="0"/>
              <a:t> para </a:t>
            </a:r>
            <a:r>
              <a:rPr lang="en-US" sz="2800" dirty="0" err="1" smtClean="0"/>
              <a:t>preparar</a:t>
            </a:r>
            <a:r>
              <a:rPr lang="en-US" sz="2800" dirty="0" smtClean="0"/>
              <a:t>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 err="1" smtClean="0"/>
              <a:t>monografías</a:t>
            </a:r>
            <a:endParaRPr lang="en-US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err="1" smtClean="0"/>
              <a:t>tesis</a:t>
            </a:r>
            <a:endParaRPr lang="en-US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 err="1" smtClean="0"/>
              <a:t>disertación</a:t>
            </a:r>
            <a:endParaRPr lang="en-US" sz="28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 err="1" smtClean="0"/>
              <a:t>artículos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36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684"/>
            <a:ext cx="8229600" cy="1087023"/>
          </a:xfrm>
        </p:spPr>
        <p:txBody>
          <a:bodyPr/>
          <a:lstStyle/>
          <a:p>
            <a:r>
              <a:rPr lang="en-US" dirty="0" err="1" smtClean="0"/>
              <a:t>Disciplina</a:t>
            </a:r>
            <a:r>
              <a:rPr lang="en-US" dirty="0" smtClean="0"/>
              <a:t>/ Manual de </a:t>
            </a:r>
            <a:r>
              <a:rPr lang="en-US" dirty="0" err="1" smtClean="0"/>
              <a:t>estilo</a:t>
            </a:r>
            <a:r>
              <a:rPr lang="en-US" dirty="0" smtClean="0"/>
              <a:t>.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909907"/>
              </p:ext>
            </p:extLst>
          </p:nvPr>
        </p:nvGraphicFramePr>
        <p:xfrm>
          <a:off x="457199" y="1122360"/>
          <a:ext cx="8537713" cy="4159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427"/>
                <a:gridCol w="4846286"/>
              </a:tblGrid>
              <a:tr h="718203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Disciplina</a:t>
                      </a:r>
                      <a:endParaRPr lang="en-US" sz="3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Manual de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Estilo</a:t>
                      </a:r>
                      <a:endParaRPr lang="en-US" sz="36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6288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Ciencias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Sociales</a:t>
                      </a:r>
                      <a:r>
                        <a:rPr lang="en-US" sz="2400" dirty="0" smtClean="0"/>
                        <a:t> (</a:t>
                      </a:r>
                      <a:r>
                        <a:rPr lang="en-US" sz="2400" dirty="0" err="1" smtClean="0"/>
                        <a:t>Educación</a:t>
                      </a:r>
                      <a:r>
                        <a:rPr lang="en-US" sz="2400" dirty="0" smtClean="0"/>
                        <a:t>, Adm. de </a:t>
                      </a:r>
                      <a:r>
                        <a:rPr lang="en-US" sz="2400" dirty="0" err="1" smtClean="0"/>
                        <a:t>Empresas</a:t>
                      </a:r>
                      <a:r>
                        <a:rPr lang="en-US" sz="2400" dirty="0" smtClean="0"/>
                        <a:t>, y Derecho)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American</a:t>
                      </a:r>
                      <a:r>
                        <a:rPr lang="en-US" sz="2400" baseline="0" dirty="0" smtClean="0"/>
                        <a:t> Psychological Association Publication Manual (APA), Harvard Manual</a:t>
                      </a:r>
                      <a:endParaRPr lang="en-US" sz="2400" dirty="0"/>
                    </a:p>
                  </a:txBody>
                  <a:tcPr/>
                </a:tc>
              </a:tr>
              <a:tr h="7110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Derecho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Bluebook</a:t>
                      </a:r>
                      <a:endParaRPr lang="en-US" sz="2400" dirty="0"/>
                    </a:p>
                  </a:txBody>
                  <a:tcPr/>
                </a:tc>
              </a:tr>
              <a:tr h="718203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Ciencias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Naturales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Chicago Manual Style (CMS) </a:t>
                      </a:r>
                      <a:endParaRPr lang="en-US" sz="2400" dirty="0"/>
                    </a:p>
                  </a:txBody>
                  <a:tcPr/>
                </a:tc>
              </a:tr>
              <a:tr h="71103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Humanidades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Historia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Modern</a:t>
                      </a:r>
                      <a:r>
                        <a:rPr lang="en-US" sz="2400" baseline="0" dirty="0" smtClean="0"/>
                        <a:t> Language Association (MLA)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8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68" y="0"/>
            <a:ext cx="8229600" cy="685800"/>
          </a:xfrm>
        </p:spPr>
        <p:txBody>
          <a:bodyPr/>
          <a:lstStyle/>
          <a:p>
            <a:r>
              <a:rPr lang="en-US" dirty="0" err="1" smtClean="0"/>
              <a:t>Manuales</a:t>
            </a:r>
            <a:r>
              <a:rPr lang="en-US" dirty="0" smtClean="0"/>
              <a:t> de </a:t>
            </a:r>
            <a:r>
              <a:rPr lang="en-US" dirty="0" err="1" smtClean="0"/>
              <a:t>Estilo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089" y="894519"/>
            <a:ext cx="1789044" cy="26835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8" y="1331844"/>
            <a:ext cx="2475672" cy="3260035"/>
          </a:xfrm>
          <a:prstGeom prst="rect">
            <a:avLst/>
          </a:prstGeom>
        </p:spPr>
      </p:pic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036" y="3826565"/>
            <a:ext cx="1396105" cy="206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21" y="1238081"/>
            <a:ext cx="2536136" cy="357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1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7" y="-103049"/>
            <a:ext cx="8776251" cy="1345440"/>
          </a:xfrm>
        </p:spPr>
        <p:txBody>
          <a:bodyPr/>
          <a:lstStyle/>
          <a:p>
            <a:pPr algn="l"/>
            <a:r>
              <a:rPr lang="en-US" sz="3200" dirty="0" err="1" smtClean="0"/>
              <a:t>Características</a:t>
            </a:r>
            <a:r>
              <a:rPr lang="en-US" sz="3200" dirty="0" smtClean="0"/>
              <a:t> de </a:t>
            </a:r>
            <a:r>
              <a:rPr lang="en-US" sz="3200" dirty="0" err="1" smtClean="0"/>
              <a:t>los</a:t>
            </a:r>
            <a:r>
              <a:rPr lang="en-US" sz="3200" dirty="0" smtClean="0"/>
              <a:t> </a:t>
            </a:r>
            <a:r>
              <a:rPr lang="en-US" sz="3200" dirty="0" err="1"/>
              <a:t>E</a:t>
            </a:r>
            <a:r>
              <a:rPr lang="en-US" sz="3200" dirty="0" err="1" smtClean="0"/>
              <a:t>scritos</a:t>
            </a:r>
            <a:r>
              <a:rPr lang="en-US" sz="3200" dirty="0" smtClean="0"/>
              <a:t> </a:t>
            </a:r>
            <a:r>
              <a:rPr lang="en-US" sz="3200" dirty="0" err="1"/>
              <a:t>A</a:t>
            </a:r>
            <a:r>
              <a:rPr lang="en-US" sz="3200" dirty="0" err="1" smtClean="0"/>
              <a:t>cadémicos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3974"/>
            <a:ext cx="8229600" cy="514218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escribe </a:t>
            </a:r>
            <a:r>
              <a:rPr lang="en-US" dirty="0" err="1" smtClean="0"/>
              <a:t>debe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err="1" smtClean="0"/>
              <a:t>Expresar</a:t>
            </a:r>
            <a:r>
              <a:rPr lang="en-US" sz="2800" dirty="0" smtClean="0"/>
              <a:t> las ideas de forma </a:t>
            </a:r>
            <a:r>
              <a:rPr lang="en-US" sz="2800" dirty="0" err="1" smtClean="0"/>
              <a:t>clara</a:t>
            </a:r>
            <a:r>
              <a:rPr lang="en-US" sz="2800" dirty="0" smtClean="0"/>
              <a:t> y </a:t>
            </a:r>
            <a:r>
              <a:rPr lang="en-US" sz="2800" dirty="0" err="1" smtClean="0"/>
              <a:t>lógica</a:t>
            </a:r>
            <a:r>
              <a:rPr lang="en-US" sz="2800" dirty="0" smtClean="0"/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err="1" smtClean="0"/>
              <a:t>Perseverar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el </a:t>
            </a:r>
            <a:r>
              <a:rPr lang="en-US" sz="2800" dirty="0" err="1" smtClean="0"/>
              <a:t>proceso</a:t>
            </a:r>
            <a:r>
              <a:rPr lang="en-US" sz="2800" dirty="0" smtClean="0"/>
              <a:t> (</a:t>
            </a:r>
            <a:r>
              <a:rPr lang="en-US" sz="2800" dirty="0" err="1" smtClean="0"/>
              <a:t>consistencia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err="1" smtClean="0"/>
              <a:t>Solicitar</a:t>
            </a:r>
            <a:r>
              <a:rPr lang="en-US" sz="2800" dirty="0" smtClean="0"/>
              <a:t> </a:t>
            </a:r>
            <a:r>
              <a:rPr lang="en-US" sz="2800" dirty="0" err="1" smtClean="0"/>
              <a:t>críticas</a:t>
            </a:r>
            <a:r>
              <a:rPr lang="en-US" sz="2800" dirty="0" smtClean="0"/>
              <a:t> </a:t>
            </a:r>
            <a:r>
              <a:rPr lang="en-US" sz="2800" dirty="0" err="1" smtClean="0"/>
              <a:t>constructivas</a:t>
            </a:r>
            <a:r>
              <a:rPr lang="en-US" sz="2800" dirty="0" smtClean="0"/>
              <a:t> de </a:t>
            </a:r>
            <a:r>
              <a:rPr lang="en-US" sz="2800" dirty="0" err="1" smtClean="0"/>
              <a:t>otros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Re-</a:t>
            </a:r>
            <a:r>
              <a:rPr lang="en-US" sz="2800" dirty="0" err="1" smtClean="0"/>
              <a:t>escribir</a:t>
            </a:r>
            <a:r>
              <a:rPr lang="en-US" sz="2800" dirty="0" smtClean="0"/>
              <a:t> y </a:t>
            </a:r>
            <a:r>
              <a:rPr lang="en-US" sz="2800" dirty="0" err="1" smtClean="0"/>
              <a:t>continuar</a:t>
            </a:r>
            <a:r>
              <a:rPr lang="en-US" sz="2800" dirty="0" smtClean="0"/>
              <a:t> </a:t>
            </a:r>
            <a:r>
              <a:rPr lang="en-US" sz="2800" dirty="0" err="1" smtClean="0"/>
              <a:t>refinando</a:t>
            </a:r>
            <a:r>
              <a:rPr lang="en-US" sz="2800" dirty="0" smtClean="0"/>
              <a:t> el </a:t>
            </a:r>
            <a:r>
              <a:rPr lang="en-US" sz="2800" dirty="0" err="1" smtClean="0"/>
              <a:t>escrito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878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38" y="-89451"/>
            <a:ext cx="8219661" cy="1311964"/>
          </a:xfrm>
        </p:spPr>
        <p:txBody>
          <a:bodyPr/>
          <a:lstStyle/>
          <a:p>
            <a:r>
              <a:rPr lang="en-US" sz="3200" dirty="0" err="1" smtClean="0"/>
              <a:t>Buenas</a:t>
            </a:r>
            <a:r>
              <a:rPr lang="en-US" sz="3200" dirty="0" smtClean="0"/>
              <a:t> </a:t>
            </a:r>
            <a:r>
              <a:rPr lang="en-US" sz="3200" dirty="0" err="1" smtClean="0"/>
              <a:t>prácticas</a:t>
            </a:r>
            <a:r>
              <a:rPr lang="en-US" sz="3200" dirty="0" smtClean="0"/>
              <a:t> de </a:t>
            </a:r>
            <a:r>
              <a:rPr lang="en-US" sz="3200" dirty="0" err="1" smtClean="0"/>
              <a:t>redacción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2026"/>
            <a:ext cx="8229600" cy="4824137"/>
          </a:xfrm>
        </p:spPr>
        <p:txBody>
          <a:bodyPr/>
          <a:lstStyle/>
          <a:p>
            <a:r>
              <a:rPr lang="en-US" sz="2800" dirty="0" err="1" smtClean="0"/>
              <a:t>Usar</a:t>
            </a:r>
            <a:r>
              <a:rPr lang="en-US" sz="2800" dirty="0" smtClean="0"/>
              <a:t> las palabras </a:t>
            </a:r>
            <a:r>
              <a:rPr lang="en-US" sz="2800" dirty="0" err="1" smtClean="0"/>
              <a:t>apropiadas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el </a:t>
            </a:r>
            <a:r>
              <a:rPr lang="en-US" sz="2800" dirty="0" err="1" smtClean="0"/>
              <a:t>contexto</a:t>
            </a:r>
            <a:r>
              <a:rPr lang="en-US" sz="2800" dirty="0" smtClean="0"/>
              <a:t> </a:t>
            </a:r>
            <a:r>
              <a:rPr lang="en-US" sz="2800" dirty="0" err="1" smtClean="0"/>
              <a:t>preciso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 smtClean="0"/>
              <a:t>Usar</a:t>
            </a:r>
            <a:r>
              <a:rPr lang="en-US" sz="2800" dirty="0" smtClean="0"/>
              <a:t> </a:t>
            </a:r>
            <a:r>
              <a:rPr lang="en-US" sz="2800" dirty="0" err="1" smtClean="0"/>
              <a:t>oraciones</a:t>
            </a:r>
            <a:r>
              <a:rPr lang="en-US" sz="2800" dirty="0" smtClean="0"/>
              <a:t> </a:t>
            </a:r>
            <a:r>
              <a:rPr lang="en-US" sz="2800" dirty="0" err="1" smtClean="0"/>
              <a:t>gramaticalmente</a:t>
            </a:r>
            <a:r>
              <a:rPr lang="en-US" sz="2800" dirty="0" smtClean="0"/>
              <a:t> </a:t>
            </a:r>
            <a:r>
              <a:rPr lang="en-US" sz="2800" dirty="0" err="1" smtClean="0"/>
              <a:t>correctas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Escribir</a:t>
            </a:r>
            <a:r>
              <a:rPr lang="en-US" sz="2800" dirty="0" smtClean="0"/>
              <a:t> </a:t>
            </a:r>
            <a:r>
              <a:rPr lang="en-US" sz="2800" dirty="0" err="1" smtClean="0"/>
              <a:t>párrafos</a:t>
            </a:r>
            <a:r>
              <a:rPr lang="en-US" sz="2800" dirty="0" smtClean="0"/>
              <a:t> </a:t>
            </a:r>
            <a:r>
              <a:rPr lang="en-US" sz="2800" dirty="0" err="1" smtClean="0"/>
              <a:t>claros</a:t>
            </a:r>
            <a:r>
              <a:rPr lang="en-US" sz="2800" dirty="0" smtClean="0"/>
              <a:t> y </a:t>
            </a:r>
            <a:r>
              <a:rPr lang="en-US" sz="2800" dirty="0" err="1" smtClean="0"/>
              <a:t>concisos</a:t>
            </a:r>
            <a:endParaRPr lang="en-US" sz="2800" dirty="0" smtClean="0"/>
          </a:p>
          <a:p>
            <a:r>
              <a:rPr lang="en-US" sz="2800" dirty="0" err="1" smtClean="0"/>
              <a:t>Utilizar</a:t>
            </a:r>
            <a:r>
              <a:rPr lang="en-US" sz="2800" dirty="0" smtClean="0"/>
              <a:t> </a:t>
            </a:r>
            <a:r>
              <a:rPr lang="en-US" sz="2800" dirty="0" err="1" smtClean="0"/>
              <a:t>ortografía</a:t>
            </a:r>
            <a:r>
              <a:rPr lang="en-US" sz="2800" dirty="0" smtClean="0"/>
              <a:t> </a:t>
            </a:r>
            <a:r>
              <a:rPr lang="en-US" sz="2800" dirty="0" err="1" smtClean="0"/>
              <a:t>correcta</a:t>
            </a:r>
            <a:endParaRPr lang="en-US" sz="2800" dirty="0" smtClean="0"/>
          </a:p>
          <a:p>
            <a:r>
              <a:rPr lang="en-US" sz="2800" dirty="0" err="1"/>
              <a:t>Usar</a:t>
            </a:r>
            <a:r>
              <a:rPr lang="en-US" sz="2800" dirty="0"/>
              <a:t> </a:t>
            </a:r>
            <a:r>
              <a:rPr lang="en-US" sz="2800" dirty="0" err="1"/>
              <a:t>transiciones</a:t>
            </a:r>
            <a:r>
              <a:rPr lang="en-US" sz="2800" dirty="0"/>
              <a:t> </a:t>
            </a:r>
            <a:r>
              <a:rPr lang="en-US" sz="2800" dirty="0" err="1"/>
              <a:t>lógicas</a:t>
            </a:r>
            <a:r>
              <a:rPr lang="en-US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83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4" y="-119270"/>
            <a:ext cx="8607286" cy="1371599"/>
          </a:xfrm>
        </p:spPr>
        <p:txBody>
          <a:bodyPr/>
          <a:lstStyle/>
          <a:p>
            <a:r>
              <a:rPr lang="es-ES" sz="3600" dirty="0"/>
              <a:t>¿Cuál es la función del manual de estilo?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09" y="1192696"/>
            <a:ext cx="8726556" cy="493346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El manual de </a:t>
            </a:r>
            <a:r>
              <a:rPr lang="en-US" sz="2800" dirty="0" err="1" smtClean="0"/>
              <a:t>estilo</a:t>
            </a:r>
            <a:r>
              <a:rPr lang="en-US" sz="2800" dirty="0" smtClean="0"/>
              <a:t> </a:t>
            </a:r>
            <a:r>
              <a:rPr lang="en-US" sz="2800" dirty="0" err="1" smtClean="0"/>
              <a:t>provee</a:t>
            </a:r>
            <a:r>
              <a:rPr lang="en-US" sz="2800" dirty="0" smtClean="0"/>
              <a:t> </a:t>
            </a:r>
            <a:r>
              <a:rPr lang="en-US" sz="2800" dirty="0" err="1" smtClean="0"/>
              <a:t>guías</a:t>
            </a:r>
            <a:r>
              <a:rPr lang="en-US" sz="2800" dirty="0" smtClean="0"/>
              <a:t> </a:t>
            </a:r>
            <a:r>
              <a:rPr lang="en-US" sz="2800" dirty="0" err="1" smtClean="0"/>
              <a:t>editoriales</a:t>
            </a:r>
            <a:r>
              <a:rPr lang="en-US" sz="2800" dirty="0" smtClean="0"/>
              <a:t> (</a:t>
            </a:r>
            <a:r>
              <a:rPr lang="en-US" sz="2800" dirty="0" err="1" smtClean="0"/>
              <a:t>reglas</a:t>
            </a:r>
            <a:r>
              <a:rPr lang="en-US" sz="2800" dirty="0" smtClean="0"/>
              <a:t>, </a:t>
            </a:r>
            <a:r>
              <a:rPr lang="en-US" sz="2800" dirty="0" err="1" smtClean="0"/>
              <a:t>normas</a:t>
            </a:r>
            <a:r>
              <a:rPr lang="en-US" sz="2800" dirty="0" smtClean="0"/>
              <a:t>, </a:t>
            </a:r>
            <a:r>
              <a:rPr lang="en-US" sz="2800" dirty="0" err="1" smtClean="0"/>
              <a:t>requisitos</a:t>
            </a:r>
            <a:r>
              <a:rPr lang="en-US" sz="2800" dirty="0" smtClean="0"/>
              <a:t>,) que </a:t>
            </a:r>
            <a:r>
              <a:rPr lang="en-US" sz="2800" dirty="0" err="1" smtClean="0"/>
              <a:t>exige</a:t>
            </a:r>
            <a:r>
              <a:rPr lang="en-US" sz="2800" dirty="0" smtClean="0"/>
              <a:t> el </a:t>
            </a:r>
            <a:r>
              <a:rPr lang="en-US" sz="2800" dirty="0" err="1" smtClean="0"/>
              <a:t>publicador</a:t>
            </a:r>
            <a:r>
              <a:rPr lang="en-US" sz="2800" dirty="0" smtClean="0"/>
              <a:t> para </a:t>
            </a:r>
            <a:r>
              <a:rPr lang="en-US" sz="2800" dirty="0" err="1" smtClean="0"/>
              <a:t>asegurar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presentación</a:t>
            </a:r>
            <a:r>
              <a:rPr lang="en-US" sz="2800" dirty="0" smtClean="0"/>
              <a:t> </a:t>
            </a:r>
            <a:r>
              <a:rPr lang="en-US" sz="2800" dirty="0" err="1" smtClean="0"/>
              <a:t>clara</a:t>
            </a:r>
            <a:r>
              <a:rPr lang="en-US" sz="2800" dirty="0" smtClean="0"/>
              <a:t> y </a:t>
            </a:r>
            <a:r>
              <a:rPr lang="en-US" sz="2800" dirty="0" err="1" smtClean="0"/>
              <a:t>consistente</a:t>
            </a:r>
            <a:r>
              <a:rPr lang="en-US" sz="2800" dirty="0" smtClean="0"/>
              <a:t> del material </a:t>
            </a:r>
            <a:r>
              <a:rPr lang="en-US" sz="2800" dirty="0" err="1" smtClean="0"/>
              <a:t>escrito</a:t>
            </a:r>
            <a:r>
              <a:rPr lang="en-US" sz="2800" dirty="0"/>
              <a:t>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Areas que </a:t>
            </a:r>
            <a:r>
              <a:rPr lang="en-US" sz="2800" dirty="0" err="1" smtClean="0"/>
              <a:t>cubre</a:t>
            </a:r>
            <a:r>
              <a:rPr lang="en-US" sz="2800" dirty="0" smtClean="0"/>
              <a:t> el manual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 smtClean="0"/>
              <a:t>Estilo</a:t>
            </a:r>
            <a:r>
              <a:rPr lang="en-US" sz="2800" dirty="0" smtClean="0"/>
              <a:t> (</a:t>
            </a:r>
            <a:r>
              <a:rPr lang="en-US" sz="2800" dirty="0" err="1" smtClean="0"/>
              <a:t>despliegue</a:t>
            </a:r>
            <a:r>
              <a:rPr lang="en-US" sz="2800" dirty="0" smtClean="0"/>
              <a:t> visual)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 smtClean="0"/>
              <a:t>Redacción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 smtClean="0"/>
              <a:t>Documentación</a:t>
            </a:r>
            <a:r>
              <a:rPr lang="en-US" sz="2800" dirty="0" smtClean="0"/>
              <a:t> </a:t>
            </a:r>
            <a:endParaRPr lang="en-US" sz="2800" dirty="0"/>
          </a:p>
          <a:p>
            <a:pPr lvl="3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574"/>
            <a:ext cx="8229600" cy="1033669"/>
          </a:xfrm>
        </p:spPr>
        <p:txBody>
          <a:bodyPr/>
          <a:lstStyle/>
          <a:p>
            <a:r>
              <a:rPr lang="en-US" dirty="0" smtClean="0"/>
              <a:t>Areas del Manual de </a:t>
            </a:r>
            <a:r>
              <a:rPr lang="en-US" dirty="0" err="1" smtClean="0"/>
              <a:t>Estilo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4096"/>
            <a:ext cx="8229600" cy="5162067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0E2FAD"/>
                </a:solidFill>
              </a:rPr>
              <a:t>Estilo</a:t>
            </a:r>
            <a:endParaRPr lang="en-US" dirty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0E2FAD"/>
                </a:solidFill>
              </a:rPr>
              <a:t>Partes</a:t>
            </a:r>
            <a:r>
              <a:rPr lang="en-US" dirty="0" smtClean="0">
                <a:solidFill>
                  <a:srgbClr val="0E2FAD"/>
                </a:solidFill>
              </a:rPr>
              <a:t> del </a:t>
            </a:r>
            <a:r>
              <a:rPr lang="en-US" dirty="0" err="1" smtClean="0">
                <a:solidFill>
                  <a:srgbClr val="0E2FAD"/>
                </a:solidFill>
              </a:rPr>
              <a:t>manuscrito</a:t>
            </a:r>
            <a:endParaRPr lang="en-US" dirty="0" smtClean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0E2FAD"/>
                </a:solidFill>
              </a:rPr>
              <a:t>punctuación</a:t>
            </a:r>
            <a:r>
              <a:rPr lang="en-US" dirty="0" smtClean="0">
                <a:solidFill>
                  <a:srgbClr val="0E2FAD"/>
                </a:solidFill>
              </a:rPr>
              <a:t> </a:t>
            </a:r>
            <a:r>
              <a:rPr lang="en-US" dirty="0">
                <a:solidFill>
                  <a:srgbClr val="0E2FAD"/>
                </a:solidFill>
              </a:rPr>
              <a:t>y </a:t>
            </a:r>
            <a:r>
              <a:rPr lang="en-US" dirty="0" err="1">
                <a:solidFill>
                  <a:srgbClr val="0E2FAD"/>
                </a:solidFill>
              </a:rPr>
              <a:t>abreviaciones</a:t>
            </a:r>
            <a:r>
              <a:rPr lang="en-US" dirty="0">
                <a:solidFill>
                  <a:srgbClr val="0E2FAD"/>
                </a:solidFill>
              </a:rPr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E2FAD"/>
                </a:solidFill>
              </a:rPr>
              <a:t>construcción</a:t>
            </a:r>
            <a:r>
              <a:rPr lang="en-US" dirty="0">
                <a:solidFill>
                  <a:srgbClr val="0E2FAD"/>
                </a:solidFill>
              </a:rPr>
              <a:t> de </a:t>
            </a:r>
            <a:r>
              <a:rPr lang="en-US" dirty="0" err="1">
                <a:solidFill>
                  <a:srgbClr val="0E2FAD"/>
                </a:solidFill>
              </a:rPr>
              <a:t>tablas</a:t>
            </a:r>
            <a:endParaRPr lang="en-US" dirty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E2FAD"/>
                </a:solidFill>
              </a:rPr>
              <a:t>selección</a:t>
            </a:r>
            <a:r>
              <a:rPr lang="en-US" dirty="0">
                <a:solidFill>
                  <a:srgbClr val="0E2FAD"/>
                </a:solidFill>
              </a:rPr>
              <a:t> de </a:t>
            </a:r>
            <a:r>
              <a:rPr lang="en-US" dirty="0" err="1" smtClean="0">
                <a:solidFill>
                  <a:srgbClr val="0E2FAD"/>
                </a:solidFill>
              </a:rPr>
              <a:t>encabezamientos</a:t>
            </a:r>
            <a:endParaRPr lang="en-US" dirty="0" smtClean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E2FAD"/>
                </a:solidFill>
              </a:rPr>
              <a:t>presentación</a:t>
            </a:r>
            <a:r>
              <a:rPr lang="en-US" dirty="0">
                <a:solidFill>
                  <a:srgbClr val="0E2FAD"/>
                </a:solidFill>
              </a:rPr>
              <a:t> de </a:t>
            </a:r>
            <a:r>
              <a:rPr lang="en-US" dirty="0" err="1" smtClean="0">
                <a:solidFill>
                  <a:srgbClr val="0E2FAD"/>
                </a:solidFill>
              </a:rPr>
              <a:t>estadísticas</a:t>
            </a:r>
            <a:endParaRPr lang="en-US" dirty="0" smtClean="0">
              <a:solidFill>
                <a:srgbClr val="0E2FAD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rgbClr val="0E2FAD"/>
                </a:solidFill>
              </a:rPr>
              <a:t>Documentación</a:t>
            </a:r>
            <a:endParaRPr lang="en-US" sz="2400" dirty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E2FAD"/>
                </a:solidFill>
              </a:rPr>
              <a:t>citas</a:t>
            </a:r>
            <a:r>
              <a:rPr lang="en-US" dirty="0">
                <a:solidFill>
                  <a:srgbClr val="0E2FAD"/>
                </a:solidFill>
              </a:rPr>
              <a:t> y </a:t>
            </a:r>
            <a:r>
              <a:rPr lang="en-US" dirty="0" err="1" smtClean="0">
                <a:solidFill>
                  <a:srgbClr val="0E2FAD"/>
                </a:solidFill>
              </a:rPr>
              <a:t>referencias</a:t>
            </a:r>
            <a:endParaRPr lang="en-US" dirty="0" smtClean="0">
              <a:solidFill>
                <a:srgbClr val="0E2FAD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0E2FAD"/>
                </a:solidFill>
              </a:rPr>
              <a:t>Redacción</a:t>
            </a:r>
            <a:endParaRPr lang="en-US" dirty="0" smtClean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0E2FAD"/>
                </a:solidFill>
              </a:rPr>
              <a:t>ortografía</a:t>
            </a:r>
            <a:endParaRPr lang="en-US" dirty="0" smtClean="0">
              <a:solidFill>
                <a:srgbClr val="0E2FAD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E2FAD"/>
                </a:solidFill>
              </a:rPr>
              <a:t>v</a:t>
            </a:r>
            <a:r>
              <a:rPr lang="en-US" dirty="0" err="1" smtClean="0">
                <a:solidFill>
                  <a:srgbClr val="0E2FAD"/>
                </a:solidFill>
              </a:rPr>
              <a:t>oz</a:t>
            </a:r>
            <a:r>
              <a:rPr lang="en-US" dirty="0" smtClean="0">
                <a:solidFill>
                  <a:srgbClr val="0E2FAD"/>
                </a:solidFill>
              </a:rPr>
              <a:t> al </a:t>
            </a:r>
            <a:r>
              <a:rPr lang="en-US" dirty="0" err="1" smtClean="0">
                <a:solidFill>
                  <a:srgbClr val="0E2FAD"/>
                </a:solidFill>
              </a:rPr>
              <a:t>escribir</a:t>
            </a:r>
            <a:endParaRPr lang="en-US" dirty="0">
              <a:solidFill>
                <a:srgbClr val="0E2FAD"/>
              </a:solidFill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E2FAD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30 - &amp;quot;Example Bullet Point Slide&amp;quot;&quot;/&gt;&lt;property id=&quot;20307&quot; value=&quot;259&quot;/&gt;&lt;/object&gt;&lt;object type=&quot;3&quot; unique_id=&quot;10006&quot;&gt;&lt;property id=&quot;20148&quot; value=&quot;5&quot;/&gt;&lt;property id=&quot;20300&quot; value=&quot;Slide 31 - &amp;quot;Colour scheme&amp;quot;&quot;/&gt;&lt;property id=&quot;20307&quot; value=&quot;260&quot;/&gt;&lt;/object&gt;&lt;object type=&quot;3&quot; unique_id=&quot;10007&quot;&gt;&lt;property id=&quot;20148&quot; value=&quot;5&quot;/&gt;&lt;property id=&quot;20300&quot; value=&quot;Slide 32 - &amp;quot;Sample Graph (3 colours)&amp;quot;&quot;/&gt;&lt;property id=&quot;20307&quot; value=&quot;261&quot;/&gt;&lt;/object&gt;&lt;object type=&quot;3&quot; unique_id=&quot;10008&quot;&gt;&lt;property id=&quot;20148&quot; value=&quot;5&quot;/&gt;&lt;property id=&quot;20300&quot; value=&quot;Slide 33 - &amp;quot;Picture slide&amp;quot;&quot;/&gt;&lt;property id=&quot;20307&quot; value=&quot;262&quot;/&gt;&lt;/object&gt;&lt;object type=&quot;3&quot; unique_id=&quot;10009&quot;&gt;&lt;property id=&quot;20148&quot; value=&quot;5&quot;/&gt;&lt;property id=&quot;20300&quot; value=&quot;Slide 34 - &amp;quot;Process Flow&amp;quot;&quot;/&gt;&lt;property id=&quot;20307&quot; value=&quot;263&quot;/&gt;&lt;/object&gt;&lt;object type=&quot;3&quot; unique_id=&quot;10010&quot;&gt;&lt;property id=&quot;20148&quot; value=&quot;5&quot;/&gt;&lt;property id=&quot;20300&quot; value=&quot;Slide 35 - &amp;quot;Example of a table&amp;quot;&quot;/&gt;&lt;property id=&quot;20307&quot; value=&quot;264&quot;/&gt;&lt;/object&gt;&lt;object type=&quot;3&quot; unique_id=&quot;10011&quot;&gt;&lt;property id=&quot;20148&quot; value=&quot;5&quot;/&gt;&lt;property id=&quot;20300&quot; value=&quot;Slide 36 - &amp;quot;Examples of default styles&amp;quot;&quot;/&gt;&lt;property id=&quot;20307&quot; value=&quot;265&quot;/&gt;&lt;/object&gt;&lt;object type=&quot;3&quot; unique_id=&quot;10012&quot;&gt;&lt;property id=&quot;20148&quot; value=&quot;5&quot;/&gt;&lt;property id=&quot;20300&quot; value=&quot;Slide 37 - &amp;quot;Use of templates&amp;quot;&quot;/&gt;&lt;property id=&quot;20307&quot; value=&quot;266&quot;/&gt;&lt;/object&gt;&lt;object type=&quot;3&quot; unique_id=&quot;10321&quot;&gt;&lt;property id=&quot;20148&quot; value=&quot;5&quot;/&gt;&lt;property id=&quot;20300&quot; value=&quot;Slide 1 - &amp;quot;¿Qué es un Manual de Estilo y ¿Cuál es su Función?&amp;quot;&quot;/&gt;&lt;property id=&quot;20307&quot; value=&quot;267&quot;/&gt;&lt;/object&gt;&lt;object type=&quot;3&quot; unique_id=&quot;10322&quot;&gt;&lt;property id=&quot;20148&quot; value=&quot;5&quot;/&gt;&lt;property id=&quot;20300&quot; value=&quot;Slide 2 - &amp;quot;Objetivos&amp;quot;&quot;/&gt;&lt;property id=&quot;20307&quot; value=&quot;268&quot;/&gt;&lt;/object&gt;&lt;object type=&quot;3&quot; unique_id=&quot;10323&quot;&gt;&lt;property id=&quot;20148&quot; value=&quot;5&quot;/&gt;&lt;property id=&quot;20300&quot; value=&quot;Slide 11 - &amp;quot;Distingue entre referencia y ficha bibliográfica&amp;quot;&quot;/&gt;&lt;property id=&quot;20307&quot; value=&quot;269&quot;/&gt;&lt;/object&gt;&lt;object type=&quot;3&quot; unique_id=&quot;10324&quot;&gt;&lt;property id=&quot;20148&quot; value=&quot;5&quot;/&gt;&lt;property id=&quot;20300&quot; value=&quot;Slide 9 - &amp;quot;Tipos de recurso y los elementos bibliográficos requeridos&amp;quot;&quot;/&gt;&lt;property id=&quot;20307&quot; value=&quot;270&quot;/&gt;&lt;/object&gt;&lt;object type=&quot;3&quot; unique_id=&quot;10325&quot;&gt;&lt;property id=&quot;20148&quot; value=&quot;5&quot;/&gt;&lt;property id=&quot;20300&quot; value=&quot;Slide 12 - &amp;quot;Las referencias en tu texto&amp;quot;&quot;/&gt;&lt;property id=&quot;20307&quot; value=&quot;271&quot;/&gt;&lt;/object&gt;&lt;object type=&quot;3&quot; unique_id=&quot;10326&quot;&gt;&lt;property id=&quot;20148&quot; value=&quot;5&quot;/&gt;&lt;property id=&quot;20300&quot; value=&quot;Slide 13 - &amp;quot;La cita directa&amp;quot;&quot;/&gt;&lt;property id=&quot;20307&quot; value=&quot;272&quot;/&gt;&lt;/object&gt;&lt;object type=&quot;3&quot; unique_id=&quot;10327&quot;&gt;&lt;property id=&quot;20148&quot; value=&quot;5&quot;/&gt;&lt;property id=&quot;20300&quot; value=&quot;Slide 14 - &amp;quot;Cita directa… otro  Ejemplo&amp;quot;&quot;/&gt;&lt;property id=&quot;20307&quot; value=&quot;273&quot;/&gt;&lt;/object&gt;&lt;object type=&quot;3&quot; unique_id=&quot;10328&quot;&gt;&lt;property id=&quot;20148&quot; value=&quot;5&quot;/&gt;&lt;property id=&quot;20300&quot; value=&quot;Slide 15 - &amp;quot;Las citas indirectas o paráfrasis (cont.)&amp;quot;&quot;/&gt;&lt;property id=&quot;20307&quot; value=&quot;274&quot;/&gt;&lt;/object&gt;&lt;object type=&quot;3&quot; unique_id=&quot;10329&quot;&gt;&lt;property id=&quot;20148&quot; value=&quot;5&quot;/&gt;&lt;property id=&quot;20300&quot; value=&quot;Slide 16 - &amp;quot;Ejemplo de cita indirecta&amp;quot;&quot;/&gt;&lt;property id=&quot;20307&quot; value=&quot;275&quot;/&gt;&lt;/object&gt;&lt;object type=&quot;3&quot; unique_id=&quot;10330&quot;&gt;&lt;property id=&quot;20148&quot; value=&quot;5&quot;/&gt;&lt;property id=&quot;20300&quot; value=&quot;Slide 17 - &amp;quot;¿Por qué citamos?&amp;quot;&quot;/&gt;&lt;property id=&quot;20307&quot; value=&quot;276&quot;/&gt;&lt;/object&gt;&lt;object type=&quot;3&quot; unique_id=&quot;10331&quot;&gt;&lt;property id=&quot;20148&quot; value=&quot;5&quot;/&gt;&lt;property id=&quot;20300&quot; value=&quot;Slide 18 - &amp;quot;¿Qué es el plagio?&amp;quot;&quot;/&gt;&lt;property id=&quot;20307&quot; value=&quot;277&quot;/&gt;&lt;/object&gt;&lt;object type=&quot;3&quot; unique_id=&quot;10332&quot;&gt;&lt;property id=&quot;20148&quot; value=&quot;5&quot;/&gt;&lt;property id=&quot;20300&quot; value=&quot;Slide 19 - &amp;quot;¿Cómo evitar el plagio?&amp;quot;&quot;/&gt;&lt;property id=&quot;20307&quot; value=&quot;278&quot;/&gt;&lt;/object&gt;&lt;object type=&quot;3&quot; unique_id=&quot;10333&quot;&gt;&lt;property id=&quot;20148&quot; value=&quot;5&quot;/&gt;&lt;property id=&quot;20300&quot; value=&quot;Slide 20 - &amp;quot;Todas las referencias&amp;quot;&quot;/&gt;&lt;property id=&quot;20307&quot; value=&quot;279&quot;/&gt;&lt;/object&gt;&lt;object type=&quot;3&quot; unique_id=&quot;10334&quot;&gt;&lt;property id=&quot;20148&quot; value=&quot;5&quot;/&gt;&lt;property id=&quot;20300&quot; value=&quot;Slide 21 - &amp;quot;La lista de Referencias&amp;quot;&quot;/&gt;&lt;property id=&quot;20307&quot; value=&quot;280&quot;/&gt;&lt;/object&gt;&lt;object type=&quot;3&quot; unique_id=&quot;10335&quot;&gt;&lt;property id=&quot;20148&quot; value=&quot;5&quot;/&gt;&lt;property id=&quot;20300&quot; value=&quot;Slide 22 - &amp;quot;Los elementos de la ficha bibliográfica&amp;quot;&quot;/&gt;&lt;property id=&quot;20307&quot; value=&quot;281&quot;/&gt;&lt;/object&gt;&lt;object type=&quot;3&quot; unique_id=&quot;10336&quot;&gt;&lt;property id=&quot;20148&quot; value=&quot;5&quot;/&gt;&lt;property id=&quot;20300&quot; value=&quot;Slide 23 - &amp;quot;Tipos de recurso y los elementos bibliográficos requeridos&amp;quot;&quot;/&gt;&lt;property id=&quot;20307&quot; value=&quot;282&quot;/&gt;&lt;/object&gt;&lt;object type=&quot;3&quot; unique_id=&quot;10337&quot;&gt;&lt;property id=&quot;20148&quot; value=&quot;5&quot;/&gt;&lt;property id=&quot;20300&quot; value=&quot;Slide 24 - &amp;quot;Los  Elementos de la Ficha Bibliográfica van a&amp;quot;&quot;/&gt;&lt;property id=&quot;20307&quot; value=&quot;283&quot;/&gt;&lt;/object&gt;&lt;object type=&quot;3&quot; unique_id=&quot;10338&quot;&gt;&lt;property id=&quot;20148&quot; value=&quot;5&quot;/&gt;&lt;property id=&quot;20300&quot; value=&quot;Slide 25&quot;/&gt;&lt;property id=&quot;20307&quot; value=&quot;284&quot;/&gt;&lt;/object&gt;&lt;object type=&quot;3&quot; unique_id=&quot;10339&quot;&gt;&lt;property id=&quot;20148&quot; value=&quot;5&quot;/&gt;&lt;property id=&quot;20300&quot; value=&quot;Slide 26 - &amp;quot;Tipos de documentos&amp;quot;&quot;/&gt;&lt;property id=&quot;20307&quot; value=&quot;285&quot;/&gt;&lt;/object&gt;&lt;object type=&quot;3&quot; unique_id=&quot;10340&quot;&gt;&lt;property id=&quot;20148&quot; value=&quot;5&quot;/&gt;&lt;property id=&quot;20300&quot; value=&quot;Slide 27 - &amp;quot;APA 6ta. ed.: Lo esencial&amp;quot;&quot;/&gt;&lt;property id=&quot;20307&quot; value=&quot;286&quot;/&gt;&lt;/object&gt;&lt;object type=&quot;3&quot; unique_id=&quot;10341&quot;&gt;&lt;property id=&quot;20148&quot; value=&quot;5&quot;/&gt;&lt;property id=&quot;20300&quot; value=&quot;Slide 28 - &amp;quot;Otros recursos sobre referencias&amp;quot;&quot;/&gt;&lt;property id=&quot;20307&quot; value=&quot;287&quot;/&gt;&lt;/object&gt;&lt;object type=&quot;3&quot; unique_id=&quot;10342&quot;&gt;&lt;property id=&quot;20148&quot; value=&quot;5&quot;/&gt;&lt;property id=&quot;20300&quot; value=&quot;Slide 29 - &amp;quot;Posibles situaciones&amp;quot;&quot;/&gt;&lt;property id=&quot;20307&quot; value=&quot;288&quot;/&gt;&lt;/object&gt;&lt;object type=&quot;3&quot; unique_id=&quot;11222&quot;&gt;&lt;property id=&quot;20148&quot; value=&quot;5&quot;/&gt;&lt;property id=&quot;20300&quot; value=&quot;Slide 3 - &amp;quot;¿Qué es un Manual?&amp;quot;&quot;/&gt;&lt;property id=&quot;20307&quot; value=&quot;289&quot;/&gt;&lt;/object&gt;&lt;object type=&quot;3&quot; unique_id=&quot;11223&quot;&gt;&lt;property id=&quot;20148&quot; value=&quot;5&quot;/&gt;&lt;property id=&quot;20300&quot; value=&quot;Slide 7 - &amp;quot;Disciplina/ Manual de estilo. &amp;quot;&quot;/&gt;&lt;property id=&quot;20307&quot; value=&quot;291&quot;/&gt;&lt;/object&gt;&lt;object type=&quot;3&quot; unique_id=&quot;11435&quot;&gt;&lt;property id=&quot;20148&quot; value=&quot;5&quot;/&gt;&lt;property id=&quot;20300&quot; value=&quot;Slide 4 - &amp;quot;Características de los Escritos Académicos &amp;quot;&quot;/&gt;&lt;property id=&quot;20307&quot; value=&quot;294&quot;/&gt;&lt;/object&gt;&lt;object type=&quot;3&quot; unique_id=&quot;11436&quot;&gt;&lt;property id=&quot;20148&quot; value=&quot;5&quot;/&gt;&lt;property id=&quot;20300&quot; value=&quot;Slide 5 - &amp;quot;Buenas prácticas al escribir documentos&amp;quot;&quot;/&gt;&lt;property id=&quot;20307&quot; value=&quot;295&quot;/&gt;&lt;/object&gt;&lt;object type=&quot;3&quot; unique_id=&quot;11438&quot;&gt;&lt;property id=&quot;20148&quot; value=&quot;5&quot;/&gt;&lt;property id=&quot;20300&quot; value=&quot;Slide 6 - &amp;quot;¿Cuál es la función del manual de estilo?&amp;quot;&quot;/&gt;&lt;property id=&quot;20307&quot; value=&quot;292&quot;/&gt;&lt;/object&gt;&lt;object type=&quot;3&quot; unique_id=&quot;11632&quot;&gt;&lt;property id=&quot;20148&quot; value=&quot;5&quot;/&gt;&lt;property id=&quot;20300&quot; value=&quot;Slide 8 - &amp;quot;Manuales de Estilo&amp;quot;&quot;/&gt;&lt;property id=&quot;20307&quot; value=&quot;296&quot;/&gt;&lt;/object&gt;&lt;object type=&quot;3&quot; unique_id=&quot;11904&quot;&gt;&lt;property id=&quot;20148&quot; value=&quot;5&quot;/&gt;&lt;property id=&quot;20300&quot; value=&quot;Slide 10&quot;/&gt;&lt;property id=&quot;20307&quot; value=&quot;29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1119</Words>
  <Application>Microsoft Office PowerPoint</Application>
  <PresentationFormat>On-screen Show (4:3)</PresentationFormat>
  <Paragraphs>222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Default Design</vt:lpstr>
      <vt:lpstr>El Manual de Estilo y su Función: APA,MLA,CMS</vt:lpstr>
      <vt:lpstr>Objetivos</vt:lpstr>
      <vt:lpstr>¿Qué es un Manual?</vt:lpstr>
      <vt:lpstr>Disciplina/ Manual de estilo. </vt:lpstr>
      <vt:lpstr>Manuales de Estilo</vt:lpstr>
      <vt:lpstr>Características de los Escritos Académicos </vt:lpstr>
      <vt:lpstr>Buenas prácticas de redacción </vt:lpstr>
      <vt:lpstr>¿Cuál es la función del manual de estilo?</vt:lpstr>
      <vt:lpstr>Areas del Manual de Estilo </vt:lpstr>
      <vt:lpstr>Necesidad de un Sistema de Estilo</vt:lpstr>
      <vt:lpstr>Guías  editoriales generales</vt:lpstr>
      <vt:lpstr>Partes Principales de un Trabajo Escrito</vt:lpstr>
      <vt:lpstr>Los  Elementos de la Ficha Bibliográfica, CITAS Y REFERENCIAS</vt:lpstr>
      <vt:lpstr> Elementos bibliográficos por tipo de recurso</vt:lpstr>
      <vt:lpstr>PowerPoint Presentation</vt:lpstr>
      <vt:lpstr>Tipos de documentos</vt:lpstr>
      <vt:lpstr>PowerPoint Presentation</vt:lpstr>
      <vt:lpstr>Total de autores por tipo de manual</vt:lpstr>
      <vt:lpstr>APA 6ta ed.: Total de autores</vt:lpstr>
      <vt:lpstr>Citas y Referencias</vt:lpstr>
      <vt:lpstr>MLA (Autor página) </vt:lpstr>
      <vt:lpstr>APA (autor fecha), (autor,fecha, página)</vt:lpstr>
      <vt:lpstr>Chicago Manual of Style (CMS) (footnotes/endnotes)</vt:lpstr>
      <vt:lpstr>Formato de Fichas Bibliográficas</vt:lpstr>
      <vt:lpstr>Gestores Bibliográficos</vt:lpstr>
      <vt:lpstr>Otros Recursos</vt:lpstr>
      <vt:lpstr>Gracias!!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Pencils template</dc:title>
  <dc:creator>Presentation Magazine</dc:creator>
  <cp:lastModifiedBy>MARIA GIL BARVO</cp:lastModifiedBy>
  <cp:revision>97</cp:revision>
  <dcterms:created xsi:type="dcterms:W3CDTF">2009-11-03T13:35:13Z</dcterms:created>
  <dcterms:modified xsi:type="dcterms:W3CDTF">2015-09-21T17:33:11Z</dcterms:modified>
</cp:coreProperties>
</file>