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53"/>
  </p:notesMasterIdLst>
  <p:handoutMasterIdLst>
    <p:handoutMasterId r:id="rId54"/>
  </p:handoutMasterIdLst>
  <p:sldIdLst>
    <p:sldId id="399" r:id="rId3"/>
    <p:sldId id="304" r:id="rId4"/>
    <p:sldId id="373" r:id="rId5"/>
    <p:sldId id="281" r:id="rId6"/>
    <p:sldId id="350" r:id="rId7"/>
    <p:sldId id="266" r:id="rId8"/>
    <p:sldId id="370" r:id="rId9"/>
    <p:sldId id="417" r:id="rId10"/>
    <p:sldId id="383" r:id="rId11"/>
    <p:sldId id="264" r:id="rId12"/>
    <p:sldId id="267" r:id="rId13"/>
    <p:sldId id="268" r:id="rId14"/>
    <p:sldId id="412" r:id="rId15"/>
    <p:sldId id="372" r:id="rId16"/>
    <p:sldId id="347" r:id="rId17"/>
    <p:sldId id="320" r:id="rId18"/>
    <p:sldId id="349" r:id="rId19"/>
    <p:sldId id="318" r:id="rId20"/>
    <p:sldId id="319" r:id="rId21"/>
    <p:sldId id="321" r:id="rId22"/>
    <p:sldId id="356" r:id="rId23"/>
    <p:sldId id="374" r:id="rId24"/>
    <p:sldId id="275" r:id="rId25"/>
    <p:sldId id="296" r:id="rId26"/>
    <p:sldId id="300" r:id="rId27"/>
    <p:sldId id="414" r:id="rId28"/>
    <p:sldId id="307" r:id="rId29"/>
    <p:sldId id="309" r:id="rId30"/>
    <p:sldId id="308" r:id="rId31"/>
    <p:sldId id="312" r:id="rId32"/>
    <p:sldId id="313" r:id="rId33"/>
    <p:sldId id="310" r:id="rId34"/>
    <p:sldId id="314" r:id="rId35"/>
    <p:sldId id="364" r:id="rId36"/>
    <p:sldId id="361" r:id="rId37"/>
    <p:sldId id="418" r:id="rId38"/>
    <p:sldId id="330" r:id="rId39"/>
    <p:sldId id="332" r:id="rId40"/>
    <p:sldId id="405" r:id="rId41"/>
    <p:sldId id="404" r:id="rId42"/>
    <p:sldId id="406" r:id="rId43"/>
    <p:sldId id="317" r:id="rId44"/>
    <p:sldId id="341" r:id="rId45"/>
    <p:sldId id="336" r:id="rId46"/>
    <p:sldId id="376" r:id="rId47"/>
    <p:sldId id="337" r:id="rId48"/>
    <p:sldId id="342" r:id="rId49"/>
    <p:sldId id="343" r:id="rId50"/>
    <p:sldId id="395" r:id="rId51"/>
    <p:sldId id="397" r:id="rId52"/>
  </p:sldIdLst>
  <p:sldSz cx="12192000" cy="6858000"/>
  <p:notesSz cx="7010400" cy="92964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AINE ALFONSO CABIYA" initials="EAC" lastIdx="1" clrIdx="0">
    <p:extLst>
      <p:ext uri="{19B8F6BF-5375-455C-9EA6-DF929625EA0E}">
        <p15:presenceInfo xmlns:p15="http://schemas.microsoft.com/office/powerpoint/2012/main" userId="S-1-5-21-629750404-3448553633-2598243773-199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0074" autoAdjust="0"/>
    <p:restoredTop sz="63023" autoAdjust="0"/>
  </p:normalViewPr>
  <p:slideViewPr>
    <p:cSldViewPr>
      <p:cViewPr varScale="1">
        <p:scale>
          <a:sx n="69" d="100"/>
          <a:sy n="69" d="100"/>
        </p:scale>
        <p:origin x="1338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3476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25" d="100"/>
        <a:sy n="125" d="100"/>
      </p:scale>
      <p:origin x="0" y="-13254"/>
    </p:cViewPr>
  </p:sorterViewPr>
  <p:notesViewPr>
    <p:cSldViewPr>
      <p:cViewPr>
        <p:scale>
          <a:sx n="125" d="100"/>
          <a:sy n="125" d="100"/>
        </p:scale>
        <p:origin x="1290" y="-19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6427DA-5C1E-4C82-BEAE-FEDDA839BAC1}" type="doc">
      <dgm:prSet loTypeId="urn:microsoft.com/office/officeart/2005/8/layout/arrow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CEDB5AD-8AB5-451D-AB37-50734A751CD2}">
      <dgm:prSet phldrT="[Text]"/>
      <dgm:spPr/>
      <dgm:t>
        <a:bodyPr/>
        <a:lstStyle/>
        <a:p>
          <a:r>
            <a:rPr lang="es-PR" b="1" dirty="0">
              <a:solidFill>
                <a:schemeClr val="bg1"/>
              </a:solidFill>
            </a:rPr>
            <a:t>Requerimientos de diseño instruccional </a:t>
          </a:r>
          <a:endParaRPr lang="en-US" b="1" dirty="0">
            <a:solidFill>
              <a:schemeClr val="bg1"/>
            </a:solidFill>
          </a:endParaRPr>
        </a:p>
      </dgm:t>
    </dgm:pt>
    <dgm:pt modelId="{B137D138-8D9A-41BE-923E-0ECA1B19C296}" type="parTrans" cxnId="{F31ADD32-E8DF-459E-BEA2-4B775ACB2DA4}">
      <dgm:prSet/>
      <dgm:spPr/>
      <dgm:t>
        <a:bodyPr/>
        <a:lstStyle/>
        <a:p>
          <a:endParaRPr lang="en-US"/>
        </a:p>
      </dgm:t>
    </dgm:pt>
    <dgm:pt modelId="{86BE7E91-C0DC-42BC-9B6B-1F2E25052467}" type="sibTrans" cxnId="{F31ADD32-E8DF-459E-BEA2-4B775ACB2DA4}">
      <dgm:prSet/>
      <dgm:spPr/>
      <dgm:t>
        <a:bodyPr/>
        <a:lstStyle/>
        <a:p>
          <a:endParaRPr lang="en-US"/>
        </a:p>
      </dgm:t>
    </dgm:pt>
    <dgm:pt modelId="{64560A48-27CC-4025-A0FF-17C5EC012B73}">
      <dgm:prSet phldrT="[Text]"/>
      <dgm:spPr/>
      <dgm:t>
        <a:bodyPr/>
        <a:lstStyle/>
        <a:p>
          <a:r>
            <a:rPr lang="es-PR" b="1" dirty="0">
              <a:solidFill>
                <a:schemeClr val="bg1"/>
              </a:solidFill>
            </a:rPr>
            <a:t>Desarrollo de nuevas competencias </a:t>
          </a:r>
          <a:endParaRPr lang="en-US" b="1" dirty="0">
            <a:solidFill>
              <a:schemeClr val="bg1"/>
            </a:solidFill>
          </a:endParaRPr>
        </a:p>
      </dgm:t>
    </dgm:pt>
    <dgm:pt modelId="{A9BD261C-194E-4113-8689-36F4E0AD8169}" type="parTrans" cxnId="{2AE5C6A8-C279-42BE-8930-73D2B39D28D0}">
      <dgm:prSet/>
      <dgm:spPr/>
      <dgm:t>
        <a:bodyPr/>
        <a:lstStyle/>
        <a:p>
          <a:endParaRPr lang="en-US"/>
        </a:p>
      </dgm:t>
    </dgm:pt>
    <dgm:pt modelId="{C1DAB966-5D6B-4CE1-B450-0A934FAE3036}" type="sibTrans" cxnId="{2AE5C6A8-C279-42BE-8930-73D2B39D28D0}">
      <dgm:prSet/>
      <dgm:spPr/>
      <dgm:t>
        <a:bodyPr/>
        <a:lstStyle/>
        <a:p>
          <a:endParaRPr lang="en-US"/>
        </a:p>
      </dgm:t>
    </dgm:pt>
    <dgm:pt modelId="{17100CC8-3482-429B-B2FA-837A56FBC967}" type="pres">
      <dgm:prSet presAssocID="{FF6427DA-5C1E-4C82-BEAE-FEDDA839BA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B2A9DA-1918-4950-8C04-48014803B53A}" type="pres">
      <dgm:prSet presAssocID="{ECEDB5AD-8AB5-451D-AB37-50734A751CD2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BD8ABF-D823-4F3C-89B3-7E09B4A1D268}" type="pres">
      <dgm:prSet presAssocID="{64560A48-27CC-4025-A0FF-17C5EC012B73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06DD0D-2C0A-421A-A0AB-1313902033F8}" type="presOf" srcId="{FF6427DA-5C1E-4C82-BEAE-FEDDA839BAC1}" destId="{17100CC8-3482-429B-B2FA-837A56FBC967}" srcOrd="0" destOrd="0" presId="urn:microsoft.com/office/officeart/2005/8/layout/arrow5"/>
    <dgm:cxn modelId="{B3E668B1-1B47-41B0-9875-DEFB2B64D8A6}" type="presOf" srcId="{64560A48-27CC-4025-A0FF-17C5EC012B73}" destId="{08BD8ABF-D823-4F3C-89B3-7E09B4A1D268}" srcOrd="0" destOrd="0" presId="urn:microsoft.com/office/officeart/2005/8/layout/arrow5"/>
    <dgm:cxn modelId="{F31ADD32-E8DF-459E-BEA2-4B775ACB2DA4}" srcId="{FF6427DA-5C1E-4C82-BEAE-FEDDA839BAC1}" destId="{ECEDB5AD-8AB5-451D-AB37-50734A751CD2}" srcOrd="0" destOrd="0" parTransId="{B137D138-8D9A-41BE-923E-0ECA1B19C296}" sibTransId="{86BE7E91-C0DC-42BC-9B6B-1F2E25052467}"/>
    <dgm:cxn modelId="{2AE5C6A8-C279-42BE-8930-73D2B39D28D0}" srcId="{FF6427DA-5C1E-4C82-BEAE-FEDDA839BAC1}" destId="{64560A48-27CC-4025-A0FF-17C5EC012B73}" srcOrd="1" destOrd="0" parTransId="{A9BD261C-194E-4113-8689-36F4E0AD8169}" sibTransId="{C1DAB966-5D6B-4CE1-B450-0A934FAE3036}"/>
    <dgm:cxn modelId="{8E584799-320A-4C4C-B8E1-81A08AF0FAD9}" type="presOf" srcId="{ECEDB5AD-8AB5-451D-AB37-50734A751CD2}" destId="{69B2A9DA-1918-4950-8C04-48014803B53A}" srcOrd="0" destOrd="0" presId="urn:microsoft.com/office/officeart/2005/8/layout/arrow5"/>
    <dgm:cxn modelId="{951E11EE-76D7-49B2-AA21-7A53F939514B}" type="presParOf" srcId="{17100CC8-3482-429B-B2FA-837A56FBC967}" destId="{69B2A9DA-1918-4950-8C04-48014803B53A}" srcOrd="0" destOrd="0" presId="urn:microsoft.com/office/officeart/2005/8/layout/arrow5"/>
    <dgm:cxn modelId="{EF08DC01-A671-49D2-B77B-C5FA1E6DEE61}" type="presParOf" srcId="{17100CC8-3482-429B-B2FA-837A56FBC967}" destId="{08BD8ABF-D823-4F3C-89B3-7E09B4A1D268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E6FBEE-7C4D-40A9-959D-28A905A15E7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C63EF-434E-4760-B287-1BCFEDDDD192}">
      <dgm:prSet phldrT="[Text]"/>
      <dgm:spPr/>
      <dgm:t>
        <a:bodyPr vert="vert270" anchor="ctr"/>
        <a:lstStyle/>
        <a:p>
          <a:pPr algn="ctr"/>
          <a:r>
            <a:rPr lang="es-PR"/>
            <a:t>TICC</a:t>
          </a:r>
          <a:endParaRPr lang="en-US"/>
        </a:p>
      </dgm:t>
    </dgm:pt>
    <dgm:pt modelId="{E1B7C350-F430-41F3-A0FD-3BFC3D0D9290}" type="parTrans" cxnId="{045E1168-0F11-4468-B3D5-10B9DEE5174A}">
      <dgm:prSet/>
      <dgm:spPr/>
      <dgm:t>
        <a:bodyPr/>
        <a:lstStyle/>
        <a:p>
          <a:endParaRPr lang="en-US"/>
        </a:p>
      </dgm:t>
    </dgm:pt>
    <dgm:pt modelId="{A6EC8C54-A3B4-4794-AFFF-675D86B3A36C}" type="sibTrans" cxnId="{045E1168-0F11-4468-B3D5-10B9DEE5174A}">
      <dgm:prSet/>
      <dgm:spPr/>
      <dgm:t>
        <a:bodyPr/>
        <a:lstStyle/>
        <a:p>
          <a:endParaRPr lang="en-US"/>
        </a:p>
      </dgm:t>
    </dgm:pt>
    <dgm:pt modelId="{EB2C83FF-41F9-4452-94FF-8B39E23D3136}">
      <dgm:prSet phldrT="[Text]"/>
      <dgm:spPr/>
      <dgm:t>
        <a:bodyPr/>
        <a:lstStyle/>
        <a:p>
          <a:r>
            <a:rPr lang="es-PR"/>
            <a:t>Tecnologías Digitales</a:t>
          </a:r>
          <a:endParaRPr lang="en-US"/>
        </a:p>
      </dgm:t>
    </dgm:pt>
    <dgm:pt modelId="{B244FF46-14CE-4A27-A414-535F377C299D}" type="parTrans" cxnId="{975D041E-C678-41AD-8254-4F29C2D44567}">
      <dgm:prSet/>
      <dgm:spPr/>
      <dgm:t>
        <a:bodyPr/>
        <a:lstStyle/>
        <a:p>
          <a:endParaRPr lang="en-US"/>
        </a:p>
      </dgm:t>
    </dgm:pt>
    <dgm:pt modelId="{80071130-ED78-4C9D-9AAF-E332C8164E36}" type="sibTrans" cxnId="{975D041E-C678-41AD-8254-4F29C2D44567}">
      <dgm:prSet/>
      <dgm:spPr/>
      <dgm:t>
        <a:bodyPr/>
        <a:lstStyle/>
        <a:p>
          <a:endParaRPr lang="en-US"/>
        </a:p>
      </dgm:t>
    </dgm:pt>
    <dgm:pt modelId="{0A8F85F5-4C70-41A0-9FFE-E92C56E55185}">
      <dgm:prSet phldrT="[Text]"/>
      <dgm:spPr/>
      <dgm:t>
        <a:bodyPr/>
        <a:lstStyle/>
        <a:p>
          <a:r>
            <a:rPr lang="es-PR"/>
            <a:t>Internet</a:t>
          </a:r>
          <a:endParaRPr lang="en-US"/>
        </a:p>
      </dgm:t>
    </dgm:pt>
    <dgm:pt modelId="{3D673B8B-02EE-42F1-B4C0-CCC42AD5D88F}" type="parTrans" cxnId="{8C2DE430-DB5C-4573-95C1-F89F2BD1608E}">
      <dgm:prSet/>
      <dgm:spPr/>
      <dgm:t>
        <a:bodyPr/>
        <a:lstStyle/>
        <a:p>
          <a:endParaRPr lang="en-US"/>
        </a:p>
      </dgm:t>
    </dgm:pt>
    <dgm:pt modelId="{69F0570F-E494-4AD5-9F70-3BB33DEDAF2F}" type="sibTrans" cxnId="{8C2DE430-DB5C-4573-95C1-F89F2BD1608E}">
      <dgm:prSet/>
      <dgm:spPr/>
      <dgm:t>
        <a:bodyPr/>
        <a:lstStyle/>
        <a:p>
          <a:endParaRPr lang="en-US"/>
        </a:p>
      </dgm:t>
    </dgm:pt>
    <dgm:pt modelId="{20C19379-71B1-461A-924A-9D6F123BFA50}">
      <dgm:prSet phldrT="[Text]"/>
      <dgm:spPr/>
      <dgm:t>
        <a:bodyPr/>
        <a:lstStyle/>
        <a:p>
          <a:r>
            <a:rPr lang="es-PR"/>
            <a:t>Aplicaciones</a:t>
          </a:r>
          <a:endParaRPr lang="en-US"/>
        </a:p>
      </dgm:t>
    </dgm:pt>
    <dgm:pt modelId="{749FABDE-D3B9-407A-BC82-2B80150FBC89}" type="parTrans" cxnId="{23F8A9AC-8939-401F-9133-57356FEC4A34}">
      <dgm:prSet/>
      <dgm:spPr/>
      <dgm:t>
        <a:bodyPr/>
        <a:lstStyle/>
        <a:p>
          <a:endParaRPr lang="en-US"/>
        </a:p>
      </dgm:t>
    </dgm:pt>
    <dgm:pt modelId="{B9700764-44CB-446A-A3AA-9A3D70CB6987}" type="sibTrans" cxnId="{23F8A9AC-8939-401F-9133-57356FEC4A34}">
      <dgm:prSet/>
      <dgm:spPr/>
      <dgm:t>
        <a:bodyPr/>
        <a:lstStyle/>
        <a:p>
          <a:endParaRPr lang="en-US"/>
        </a:p>
      </dgm:t>
    </dgm:pt>
    <dgm:pt modelId="{D2742BA3-81CA-4D5E-9307-30D8ED0E9453}">
      <dgm:prSet phldrT="[Text]"/>
      <dgm:spPr/>
      <dgm:t>
        <a:bodyPr/>
        <a:lstStyle/>
        <a:p>
          <a:r>
            <a:rPr lang="en-US" dirty="0" err="1"/>
            <a:t>Dispositivos</a:t>
          </a:r>
          <a:r>
            <a:rPr lang="en-US" dirty="0"/>
            <a:t> de </a:t>
          </a:r>
          <a:r>
            <a:rPr lang="en-US" dirty="0" err="1"/>
            <a:t>computación</a:t>
          </a:r>
          <a:endParaRPr lang="en-US" dirty="0"/>
        </a:p>
        <a:p>
          <a:endParaRPr lang="en-US" dirty="0"/>
        </a:p>
      </dgm:t>
    </dgm:pt>
    <dgm:pt modelId="{C8890899-BD31-4EF5-B648-23AEC29D2991}" type="parTrans" cxnId="{6303D2D0-5A23-440E-BB12-3BF0E6065942}">
      <dgm:prSet/>
      <dgm:spPr/>
      <dgm:t>
        <a:bodyPr/>
        <a:lstStyle/>
        <a:p>
          <a:endParaRPr lang="en-US"/>
        </a:p>
      </dgm:t>
    </dgm:pt>
    <dgm:pt modelId="{65B8C88D-0478-48C7-9E4A-A06EFD846665}" type="sibTrans" cxnId="{6303D2D0-5A23-440E-BB12-3BF0E6065942}">
      <dgm:prSet/>
      <dgm:spPr/>
      <dgm:t>
        <a:bodyPr/>
        <a:lstStyle/>
        <a:p>
          <a:endParaRPr lang="en-US"/>
        </a:p>
      </dgm:t>
    </dgm:pt>
    <dgm:pt modelId="{F34309FA-6BD5-44DB-821C-DD59CCC61418}" type="pres">
      <dgm:prSet presAssocID="{4DE6FBEE-7C4D-40A9-959D-28A905A15E7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F13907A-FC40-4A1C-839D-03130A21312A}" type="pres">
      <dgm:prSet presAssocID="{AD7C63EF-434E-4760-B287-1BCFEDDDD192}" presName="thickLine" presStyleLbl="alignNode1" presStyleIdx="0" presStyleCnt="1"/>
      <dgm:spPr/>
    </dgm:pt>
    <dgm:pt modelId="{FB257D83-34B9-484D-A7D3-E0BDB70AC6B2}" type="pres">
      <dgm:prSet presAssocID="{AD7C63EF-434E-4760-B287-1BCFEDDDD192}" presName="horz1" presStyleCnt="0"/>
      <dgm:spPr/>
    </dgm:pt>
    <dgm:pt modelId="{6112974F-C3BF-4C42-9A9C-66EFB56BD403}" type="pres">
      <dgm:prSet presAssocID="{AD7C63EF-434E-4760-B287-1BCFEDDDD192}" presName="tx1" presStyleLbl="revTx" presStyleIdx="0" presStyleCnt="5"/>
      <dgm:spPr/>
      <dgm:t>
        <a:bodyPr/>
        <a:lstStyle/>
        <a:p>
          <a:endParaRPr lang="en-US"/>
        </a:p>
      </dgm:t>
    </dgm:pt>
    <dgm:pt modelId="{9CC9E51B-DA4D-4DEC-A08C-10FC789735F9}" type="pres">
      <dgm:prSet presAssocID="{AD7C63EF-434E-4760-B287-1BCFEDDDD192}" presName="vert1" presStyleCnt="0"/>
      <dgm:spPr/>
    </dgm:pt>
    <dgm:pt modelId="{B7711E19-8433-4FF8-99D5-F2FB87A0FBC5}" type="pres">
      <dgm:prSet presAssocID="{EB2C83FF-41F9-4452-94FF-8B39E23D3136}" presName="vertSpace2a" presStyleCnt="0"/>
      <dgm:spPr/>
    </dgm:pt>
    <dgm:pt modelId="{0ECAD231-AD50-42E0-AFE6-7A6B06276A41}" type="pres">
      <dgm:prSet presAssocID="{EB2C83FF-41F9-4452-94FF-8B39E23D3136}" presName="horz2" presStyleCnt="0"/>
      <dgm:spPr/>
    </dgm:pt>
    <dgm:pt modelId="{B52E4FD5-137D-4336-A165-9408592619BF}" type="pres">
      <dgm:prSet presAssocID="{EB2C83FF-41F9-4452-94FF-8B39E23D3136}" presName="horzSpace2" presStyleCnt="0"/>
      <dgm:spPr/>
    </dgm:pt>
    <dgm:pt modelId="{FAA422C5-78E7-44B3-B449-A7F7CE2E611A}" type="pres">
      <dgm:prSet presAssocID="{EB2C83FF-41F9-4452-94FF-8B39E23D3136}" presName="tx2" presStyleLbl="revTx" presStyleIdx="1" presStyleCnt="5"/>
      <dgm:spPr/>
      <dgm:t>
        <a:bodyPr/>
        <a:lstStyle/>
        <a:p>
          <a:endParaRPr lang="en-US"/>
        </a:p>
      </dgm:t>
    </dgm:pt>
    <dgm:pt modelId="{0ECA58F6-E068-46A3-9E9F-A9F76F5ED790}" type="pres">
      <dgm:prSet presAssocID="{EB2C83FF-41F9-4452-94FF-8B39E23D3136}" presName="vert2" presStyleCnt="0"/>
      <dgm:spPr/>
    </dgm:pt>
    <dgm:pt modelId="{06D01E3F-2AD3-44F1-B453-687FE357CD67}" type="pres">
      <dgm:prSet presAssocID="{EB2C83FF-41F9-4452-94FF-8B39E23D3136}" presName="thinLine2b" presStyleLbl="callout" presStyleIdx="0" presStyleCnt="4"/>
      <dgm:spPr/>
    </dgm:pt>
    <dgm:pt modelId="{F1B4C922-1465-44F6-91BD-F12C28643E84}" type="pres">
      <dgm:prSet presAssocID="{EB2C83FF-41F9-4452-94FF-8B39E23D3136}" presName="vertSpace2b" presStyleCnt="0"/>
      <dgm:spPr/>
    </dgm:pt>
    <dgm:pt modelId="{E5BE7A7F-B118-4056-8D5B-10074A30893C}" type="pres">
      <dgm:prSet presAssocID="{0A8F85F5-4C70-41A0-9FFE-E92C56E55185}" presName="horz2" presStyleCnt="0"/>
      <dgm:spPr/>
    </dgm:pt>
    <dgm:pt modelId="{9772BF83-7DAC-4C51-8463-01DA57F94B59}" type="pres">
      <dgm:prSet presAssocID="{0A8F85F5-4C70-41A0-9FFE-E92C56E55185}" presName="horzSpace2" presStyleCnt="0"/>
      <dgm:spPr/>
    </dgm:pt>
    <dgm:pt modelId="{D9A7AD5B-DF9A-4DC0-8F06-7A03DFA1D150}" type="pres">
      <dgm:prSet presAssocID="{0A8F85F5-4C70-41A0-9FFE-E92C56E55185}" presName="tx2" presStyleLbl="revTx" presStyleIdx="2" presStyleCnt="5"/>
      <dgm:spPr/>
      <dgm:t>
        <a:bodyPr/>
        <a:lstStyle/>
        <a:p>
          <a:endParaRPr lang="en-US"/>
        </a:p>
      </dgm:t>
    </dgm:pt>
    <dgm:pt modelId="{20F3883B-B030-4C70-8F5F-E500D55D5CE7}" type="pres">
      <dgm:prSet presAssocID="{0A8F85F5-4C70-41A0-9FFE-E92C56E55185}" presName="vert2" presStyleCnt="0"/>
      <dgm:spPr/>
    </dgm:pt>
    <dgm:pt modelId="{4FEADFDC-D3FD-4538-BBDB-0AB3C37449A2}" type="pres">
      <dgm:prSet presAssocID="{0A8F85F5-4C70-41A0-9FFE-E92C56E55185}" presName="thinLine2b" presStyleLbl="callout" presStyleIdx="1" presStyleCnt="4"/>
      <dgm:spPr/>
    </dgm:pt>
    <dgm:pt modelId="{8FF2D792-5425-43A8-AA38-2A4E6F6713F8}" type="pres">
      <dgm:prSet presAssocID="{0A8F85F5-4C70-41A0-9FFE-E92C56E55185}" presName="vertSpace2b" presStyleCnt="0"/>
      <dgm:spPr/>
    </dgm:pt>
    <dgm:pt modelId="{27499DF3-6374-4158-AB76-211316D2062F}" type="pres">
      <dgm:prSet presAssocID="{20C19379-71B1-461A-924A-9D6F123BFA50}" presName="horz2" presStyleCnt="0"/>
      <dgm:spPr/>
    </dgm:pt>
    <dgm:pt modelId="{1D48816B-68EA-490D-889B-3E5AC2E07355}" type="pres">
      <dgm:prSet presAssocID="{20C19379-71B1-461A-924A-9D6F123BFA50}" presName="horzSpace2" presStyleCnt="0"/>
      <dgm:spPr/>
    </dgm:pt>
    <dgm:pt modelId="{6A59954F-A64B-4470-971E-338045614AFA}" type="pres">
      <dgm:prSet presAssocID="{20C19379-71B1-461A-924A-9D6F123BFA50}" presName="tx2" presStyleLbl="revTx" presStyleIdx="3" presStyleCnt="5"/>
      <dgm:spPr/>
      <dgm:t>
        <a:bodyPr/>
        <a:lstStyle/>
        <a:p>
          <a:endParaRPr lang="en-US"/>
        </a:p>
      </dgm:t>
    </dgm:pt>
    <dgm:pt modelId="{EA669FA2-AB0C-4ABE-B5EA-2D2516737214}" type="pres">
      <dgm:prSet presAssocID="{20C19379-71B1-461A-924A-9D6F123BFA50}" presName="vert2" presStyleCnt="0"/>
      <dgm:spPr/>
    </dgm:pt>
    <dgm:pt modelId="{992590AF-1A33-4A6D-BEBF-763681D296C6}" type="pres">
      <dgm:prSet presAssocID="{20C19379-71B1-461A-924A-9D6F123BFA50}" presName="thinLine2b" presStyleLbl="callout" presStyleIdx="2" presStyleCnt="4"/>
      <dgm:spPr/>
    </dgm:pt>
    <dgm:pt modelId="{2E38EAB5-6506-407B-A093-7E81E86211FE}" type="pres">
      <dgm:prSet presAssocID="{20C19379-71B1-461A-924A-9D6F123BFA50}" presName="vertSpace2b" presStyleCnt="0"/>
      <dgm:spPr/>
    </dgm:pt>
    <dgm:pt modelId="{B6D93717-A100-4F40-9035-2CF3EC815E1A}" type="pres">
      <dgm:prSet presAssocID="{D2742BA3-81CA-4D5E-9307-30D8ED0E9453}" presName="horz2" presStyleCnt="0"/>
      <dgm:spPr/>
    </dgm:pt>
    <dgm:pt modelId="{1CF73ADB-80F7-46C8-9331-C8400888941C}" type="pres">
      <dgm:prSet presAssocID="{D2742BA3-81CA-4D5E-9307-30D8ED0E9453}" presName="horzSpace2" presStyleCnt="0"/>
      <dgm:spPr/>
    </dgm:pt>
    <dgm:pt modelId="{47E39C01-F5E4-41FC-8ADF-4D0FD83724A6}" type="pres">
      <dgm:prSet presAssocID="{D2742BA3-81CA-4D5E-9307-30D8ED0E9453}" presName="tx2" presStyleLbl="revTx" presStyleIdx="4" presStyleCnt="5"/>
      <dgm:spPr/>
      <dgm:t>
        <a:bodyPr/>
        <a:lstStyle/>
        <a:p>
          <a:endParaRPr lang="en-US"/>
        </a:p>
      </dgm:t>
    </dgm:pt>
    <dgm:pt modelId="{5F4E5C3F-EE8C-4DC8-BC2E-EEEDEDCD5228}" type="pres">
      <dgm:prSet presAssocID="{D2742BA3-81CA-4D5E-9307-30D8ED0E9453}" presName="vert2" presStyleCnt="0"/>
      <dgm:spPr/>
    </dgm:pt>
    <dgm:pt modelId="{8EF37590-43B2-4453-9C80-CEF513B7FBA8}" type="pres">
      <dgm:prSet presAssocID="{D2742BA3-81CA-4D5E-9307-30D8ED0E9453}" presName="thinLine2b" presStyleLbl="callout" presStyleIdx="3" presStyleCnt="4"/>
      <dgm:spPr/>
    </dgm:pt>
    <dgm:pt modelId="{61483BA4-F12B-40DB-A798-FF0DAC88EB6A}" type="pres">
      <dgm:prSet presAssocID="{D2742BA3-81CA-4D5E-9307-30D8ED0E9453}" presName="vertSpace2b" presStyleCnt="0"/>
      <dgm:spPr/>
    </dgm:pt>
  </dgm:ptLst>
  <dgm:cxnLst>
    <dgm:cxn modelId="{9FCA23E9-943F-4133-B127-64339131955D}" type="presOf" srcId="{20C19379-71B1-461A-924A-9D6F123BFA50}" destId="{6A59954F-A64B-4470-971E-338045614AFA}" srcOrd="0" destOrd="0" presId="urn:microsoft.com/office/officeart/2008/layout/LinedList"/>
    <dgm:cxn modelId="{975D041E-C678-41AD-8254-4F29C2D44567}" srcId="{AD7C63EF-434E-4760-B287-1BCFEDDDD192}" destId="{EB2C83FF-41F9-4452-94FF-8B39E23D3136}" srcOrd="0" destOrd="0" parTransId="{B244FF46-14CE-4A27-A414-535F377C299D}" sibTransId="{80071130-ED78-4C9D-9AAF-E332C8164E36}"/>
    <dgm:cxn modelId="{0F1D5515-FD74-4979-8CDD-1548094DD907}" type="presOf" srcId="{4DE6FBEE-7C4D-40A9-959D-28A905A15E77}" destId="{F34309FA-6BD5-44DB-821C-DD59CCC61418}" srcOrd="0" destOrd="0" presId="urn:microsoft.com/office/officeart/2008/layout/LinedList"/>
    <dgm:cxn modelId="{46C1788B-4033-4C3A-BA3D-44B33F6D5D29}" type="presOf" srcId="{EB2C83FF-41F9-4452-94FF-8B39E23D3136}" destId="{FAA422C5-78E7-44B3-B449-A7F7CE2E611A}" srcOrd="0" destOrd="0" presId="urn:microsoft.com/office/officeart/2008/layout/LinedList"/>
    <dgm:cxn modelId="{045E1168-0F11-4468-B3D5-10B9DEE5174A}" srcId="{4DE6FBEE-7C4D-40A9-959D-28A905A15E77}" destId="{AD7C63EF-434E-4760-B287-1BCFEDDDD192}" srcOrd="0" destOrd="0" parTransId="{E1B7C350-F430-41F3-A0FD-3BFC3D0D9290}" sibTransId="{A6EC8C54-A3B4-4794-AFFF-675D86B3A36C}"/>
    <dgm:cxn modelId="{8C2DE430-DB5C-4573-95C1-F89F2BD1608E}" srcId="{AD7C63EF-434E-4760-B287-1BCFEDDDD192}" destId="{0A8F85F5-4C70-41A0-9FFE-E92C56E55185}" srcOrd="1" destOrd="0" parTransId="{3D673B8B-02EE-42F1-B4C0-CCC42AD5D88F}" sibTransId="{69F0570F-E494-4AD5-9F70-3BB33DEDAF2F}"/>
    <dgm:cxn modelId="{4DD80F45-F867-4A57-8F57-4EEF4E2F96F7}" type="presOf" srcId="{AD7C63EF-434E-4760-B287-1BCFEDDDD192}" destId="{6112974F-C3BF-4C42-9A9C-66EFB56BD403}" srcOrd="0" destOrd="0" presId="urn:microsoft.com/office/officeart/2008/layout/LinedList"/>
    <dgm:cxn modelId="{DC735EE3-1F82-4B46-88F7-00C1E1C033F3}" type="presOf" srcId="{0A8F85F5-4C70-41A0-9FFE-E92C56E55185}" destId="{D9A7AD5B-DF9A-4DC0-8F06-7A03DFA1D150}" srcOrd="0" destOrd="0" presId="urn:microsoft.com/office/officeart/2008/layout/LinedList"/>
    <dgm:cxn modelId="{23F8A9AC-8939-401F-9133-57356FEC4A34}" srcId="{AD7C63EF-434E-4760-B287-1BCFEDDDD192}" destId="{20C19379-71B1-461A-924A-9D6F123BFA50}" srcOrd="2" destOrd="0" parTransId="{749FABDE-D3B9-407A-BC82-2B80150FBC89}" sibTransId="{B9700764-44CB-446A-A3AA-9A3D70CB6987}"/>
    <dgm:cxn modelId="{6303D2D0-5A23-440E-BB12-3BF0E6065942}" srcId="{AD7C63EF-434E-4760-B287-1BCFEDDDD192}" destId="{D2742BA3-81CA-4D5E-9307-30D8ED0E9453}" srcOrd="3" destOrd="0" parTransId="{C8890899-BD31-4EF5-B648-23AEC29D2991}" sibTransId="{65B8C88D-0478-48C7-9E4A-A06EFD846665}"/>
    <dgm:cxn modelId="{C0DF78EE-20AA-4252-A9D5-66F7B9C0B99A}" type="presOf" srcId="{D2742BA3-81CA-4D5E-9307-30D8ED0E9453}" destId="{47E39C01-F5E4-41FC-8ADF-4D0FD83724A6}" srcOrd="0" destOrd="0" presId="urn:microsoft.com/office/officeart/2008/layout/LinedList"/>
    <dgm:cxn modelId="{6AD8B88F-65DE-48B2-A342-A23239EF1E9A}" type="presParOf" srcId="{F34309FA-6BD5-44DB-821C-DD59CCC61418}" destId="{AF13907A-FC40-4A1C-839D-03130A21312A}" srcOrd="0" destOrd="0" presId="urn:microsoft.com/office/officeart/2008/layout/LinedList"/>
    <dgm:cxn modelId="{24B13307-B174-458D-9A08-E7E9D684A31E}" type="presParOf" srcId="{F34309FA-6BD5-44DB-821C-DD59CCC61418}" destId="{FB257D83-34B9-484D-A7D3-E0BDB70AC6B2}" srcOrd="1" destOrd="0" presId="urn:microsoft.com/office/officeart/2008/layout/LinedList"/>
    <dgm:cxn modelId="{65F8F572-3C68-4F14-943A-AEA952708633}" type="presParOf" srcId="{FB257D83-34B9-484D-A7D3-E0BDB70AC6B2}" destId="{6112974F-C3BF-4C42-9A9C-66EFB56BD403}" srcOrd="0" destOrd="0" presId="urn:microsoft.com/office/officeart/2008/layout/LinedList"/>
    <dgm:cxn modelId="{CBA3A895-8579-4389-993A-990A3910ABD5}" type="presParOf" srcId="{FB257D83-34B9-484D-A7D3-E0BDB70AC6B2}" destId="{9CC9E51B-DA4D-4DEC-A08C-10FC789735F9}" srcOrd="1" destOrd="0" presId="urn:microsoft.com/office/officeart/2008/layout/LinedList"/>
    <dgm:cxn modelId="{FCB6F50C-EFF6-4580-B76C-3CC96FEDFD99}" type="presParOf" srcId="{9CC9E51B-DA4D-4DEC-A08C-10FC789735F9}" destId="{B7711E19-8433-4FF8-99D5-F2FB87A0FBC5}" srcOrd="0" destOrd="0" presId="urn:microsoft.com/office/officeart/2008/layout/LinedList"/>
    <dgm:cxn modelId="{CAE071A5-45F3-402D-B071-74F0085DD85D}" type="presParOf" srcId="{9CC9E51B-DA4D-4DEC-A08C-10FC789735F9}" destId="{0ECAD231-AD50-42E0-AFE6-7A6B06276A41}" srcOrd="1" destOrd="0" presId="urn:microsoft.com/office/officeart/2008/layout/LinedList"/>
    <dgm:cxn modelId="{5FA9833B-56EE-4A12-904F-9406E040AD74}" type="presParOf" srcId="{0ECAD231-AD50-42E0-AFE6-7A6B06276A41}" destId="{B52E4FD5-137D-4336-A165-9408592619BF}" srcOrd="0" destOrd="0" presId="urn:microsoft.com/office/officeart/2008/layout/LinedList"/>
    <dgm:cxn modelId="{6B5925B4-6FE9-4582-A8D1-9ED54F4911C7}" type="presParOf" srcId="{0ECAD231-AD50-42E0-AFE6-7A6B06276A41}" destId="{FAA422C5-78E7-44B3-B449-A7F7CE2E611A}" srcOrd="1" destOrd="0" presId="urn:microsoft.com/office/officeart/2008/layout/LinedList"/>
    <dgm:cxn modelId="{EE8A1338-5D1C-47FE-AC7A-F5EC2E9FC1A1}" type="presParOf" srcId="{0ECAD231-AD50-42E0-AFE6-7A6B06276A41}" destId="{0ECA58F6-E068-46A3-9E9F-A9F76F5ED790}" srcOrd="2" destOrd="0" presId="urn:microsoft.com/office/officeart/2008/layout/LinedList"/>
    <dgm:cxn modelId="{B9A21C6E-9DA7-40EE-B63D-C8C1EA6839D6}" type="presParOf" srcId="{9CC9E51B-DA4D-4DEC-A08C-10FC789735F9}" destId="{06D01E3F-2AD3-44F1-B453-687FE357CD67}" srcOrd="2" destOrd="0" presId="urn:microsoft.com/office/officeart/2008/layout/LinedList"/>
    <dgm:cxn modelId="{528A1FE3-438D-4547-8CBE-98024DA0C9D2}" type="presParOf" srcId="{9CC9E51B-DA4D-4DEC-A08C-10FC789735F9}" destId="{F1B4C922-1465-44F6-91BD-F12C28643E84}" srcOrd="3" destOrd="0" presId="urn:microsoft.com/office/officeart/2008/layout/LinedList"/>
    <dgm:cxn modelId="{6E006172-D815-41CF-96D5-68E1122FD188}" type="presParOf" srcId="{9CC9E51B-DA4D-4DEC-A08C-10FC789735F9}" destId="{E5BE7A7F-B118-4056-8D5B-10074A30893C}" srcOrd="4" destOrd="0" presId="urn:microsoft.com/office/officeart/2008/layout/LinedList"/>
    <dgm:cxn modelId="{D61C4489-86FA-4B60-8327-3EFD39AA0318}" type="presParOf" srcId="{E5BE7A7F-B118-4056-8D5B-10074A30893C}" destId="{9772BF83-7DAC-4C51-8463-01DA57F94B59}" srcOrd="0" destOrd="0" presId="urn:microsoft.com/office/officeart/2008/layout/LinedList"/>
    <dgm:cxn modelId="{364E0DBE-90B8-48DB-BE44-7B6EC8694870}" type="presParOf" srcId="{E5BE7A7F-B118-4056-8D5B-10074A30893C}" destId="{D9A7AD5B-DF9A-4DC0-8F06-7A03DFA1D150}" srcOrd="1" destOrd="0" presId="urn:microsoft.com/office/officeart/2008/layout/LinedList"/>
    <dgm:cxn modelId="{0A33383A-78E7-4E7C-BE4E-38472FBF5881}" type="presParOf" srcId="{E5BE7A7F-B118-4056-8D5B-10074A30893C}" destId="{20F3883B-B030-4C70-8F5F-E500D55D5CE7}" srcOrd="2" destOrd="0" presId="urn:microsoft.com/office/officeart/2008/layout/LinedList"/>
    <dgm:cxn modelId="{8C23119D-8CEB-4955-93E9-B26393A93351}" type="presParOf" srcId="{9CC9E51B-DA4D-4DEC-A08C-10FC789735F9}" destId="{4FEADFDC-D3FD-4538-BBDB-0AB3C37449A2}" srcOrd="5" destOrd="0" presId="urn:microsoft.com/office/officeart/2008/layout/LinedList"/>
    <dgm:cxn modelId="{BD0B635A-906E-497D-ADFE-518C3531F3FE}" type="presParOf" srcId="{9CC9E51B-DA4D-4DEC-A08C-10FC789735F9}" destId="{8FF2D792-5425-43A8-AA38-2A4E6F6713F8}" srcOrd="6" destOrd="0" presId="urn:microsoft.com/office/officeart/2008/layout/LinedList"/>
    <dgm:cxn modelId="{7E3F430C-FB21-4AA9-8CD6-A138CC1EFEAD}" type="presParOf" srcId="{9CC9E51B-DA4D-4DEC-A08C-10FC789735F9}" destId="{27499DF3-6374-4158-AB76-211316D2062F}" srcOrd="7" destOrd="0" presId="urn:microsoft.com/office/officeart/2008/layout/LinedList"/>
    <dgm:cxn modelId="{3E9F468B-19C1-468C-BBC2-8596A6E2B6DA}" type="presParOf" srcId="{27499DF3-6374-4158-AB76-211316D2062F}" destId="{1D48816B-68EA-490D-889B-3E5AC2E07355}" srcOrd="0" destOrd="0" presId="urn:microsoft.com/office/officeart/2008/layout/LinedList"/>
    <dgm:cxn modelId="{C444C472-FAAC-4A80-99C0-3C2926623B58}" type="presParOf" srcId="{27499DF3-6374-4158-AB76-211316D2062F}" destId="{6A59954F-A64B-4470-971E-338045614AFA}" srcOrd="1" destOrd="0" presId="urn:microsoft.com/office/officeart/2008/layout/LinedList"/>
    <dgm:cxn modelId="{828E2529-DF87-40AD-9A01-FB0E0BD4495F}" type="presParOf" srcId="{27499DF3-6374-4158-AB76-211316D2062F}" destId="{EA669FA2-AB0C-4ABE-B5EA-2D2516737214}" srcOrd="2" destOrd="0" presId="urn:microsoft.com/office/officeart/2008/layout/LinedList"/>
    <dgm:cxn modelId="{4425C3AC-8E51-4DAA-A7A6-0CFDE5855B85}" type="presParOf" srcId="{9CC9E51B-DA4D-4DEC-A08C-10FC789735F9}" destId="{992590AF-1A33-4A6D-BEBF-763681D296C6}" srcOrd="8" destOrd="0" presId="urn:microsoft.com/office/officeart/2008/layout/LinedList"/>
    <dgm:cxn modelId="{C896DF57-F263-4C8E-B5EC-8E8EAE917768}" type="presParOf" srcId="{9CC9E51B-DA4D-4DEC-A08C-10FC789735F9}" destId="{2E38EAB5-6506-407B-A093-7E81E86211FE}" srcOrd="9" destOrd="0" presId="urn:microsoft.com/office/officeart/2008/layout/LinedList"/>
    <dgm:cxn modelId="{D8108A5F-E60E-4BD7-B0C3-59ABFBDDF86F}" type="presParOf" srcId="{9CC9E51B-DA4D-4DEC-A08C-10FC789735F9}" destId="{B6D93717-A100-4F40-9035-2CF3EC815E1A}" srcOrd="10" destOrd="0" presId="urn:microsoft.com/office/officeart/2008/layout/LinedList"/>
    <dgm:cxn modelId="{9ABB3E48-A7EA-4CDC-9E4C-1CCCBA048EAC}" type="presParOf" srcId="{B6D93717-A100-4F40-9035-2CF3EC815E1A}" destId="{1CF73ADB-80F7-46C8-9331-C8400888941C}" srcOrd="0" destOrd="0" presId="urn:microsoft.com/office/officeart/2008/layout/LinedList"/>
    <dgm:cxn modelId="{1EF3307D-19B1-4839-B7CC-4A42E45D3388}" type="presParOf" srcId="{B6D93717-A100-4F40-9035-2CF3EC815E1A}" destId="{47E39C01-F5E4-41FC-8ADF-4D0FD83724A6}" srcOrd="1" destOrd="0" presId="urn:microsoft.com/office/officeart/2008/layout/LinedList"/>
    <dgm:cxn modelId="{FF27F809-294A-4D33-80E8-5501F4CAAF24}" type="presParOf" srcId="{B6D93717-A100-4F40-9035-2CF3EC815E1A}" destId="{5F4E5C3F-EE8C-4DC8-BC2E-EEEDEDCD5228}" srcOrd="2" destOrd="0" presId="urn:microsoft.com/office/officeart/2008/layout/LinedList"/>
    <dgm:cxn modelId="{B4DA1156-3346-4308-A690-D746F64FAB65}" type="presParOf" srcId="{9CC9E51B-DA4D-4DEC-A08C-10FC789735F9}" destId="{8EF37590-43B2-4453-9C80-CEF513B7FBA8}" srcOrd="11" destOrd="0" presId="urn:microsoft.com/office/officeart/2008/layout/LinedList"/>
    <dgm:cxn modelId="{21B067A2-442B-49FA-8CB8-B5D08463AD84}" type="presParOf" srcId="{9CC9E51B-DA4D-4DEC-A08C-10FC789735F9}" destId="{61483BA4-F12B-40DB-A798-FF0DAC88EB6A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0899C4-DF56-486E-BC35-A19A27B5670C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PR"/>
        </a:p>
      </dgm:t>
    </dgm:pt>
    <dgm:pt modelId="{DBFAF5D9-1923-42F4-9016-B66736B1E773}">
      <dgm:prSet phldrT="[Text]"/>
      <dgm:spPr/>
      <dgm:t>
        <a:bodyPr/>
        <a:lstStyle/>
        <a:p>
          <a:r>
            <a:rPr lang="es-PR" b="1"/>
            <a:t>Diseño Centrado en el Desempeño</a:t>
          </a:r>
        </a:p>
      </dgm:t>
    </dgm:pt>
    <dgm:pt modelId="{FAB85471-8EFD-409B-AB94-BE10FBE9AFFD}" type="parTrans" cxnId="{85A1E413-ADB6-49AE-93E4-DDA7389E731B}">
      <dgm:prSet/>
      <dgm:spPr/>
      <dgm:t>
        <a:bodyPr/>
        <a:lstStyle/>
        <a:p>
          <a:endParaRPr lang="es-PR"/>
        </a:p>
      </dgm:t>
    </dgm:pt>
    <dgm:pt modelId="{94D0996A-22BA-438D-9879-32F75BB4412C}" type="sibTrans" cxnId="{85A1E413-ADB6-49AE-93E4-DDA7389E731B}">
      <dgm:prSet/>
      <dgm:spPr/>
      <dgm:t>
        <a:bodyPr/>
        <a:lstStyle/>
        <a:p>
          <a:endParaRPr lang="es-PR"/>
        </a:p>
      </dgm:t>
    </dgm:pt>
    <dgm:pt modelId="{408DB75F-DA8D-493C-AEA1-8DDD89E45C5B}">
      <dgm:prSet phldrT="[Text]"/>
      <dgm:spPr/>
      <dgm:t>
        <a:bodyPr/>
        <a:lstStyle/>
        <a:p>
          <a:r>
            <a:rPr lang="es-PR" b="1"/>
            <a:t>Estudiantes</a:t>
          </a:r>
        </a:p>
      </dgm:t>
    </dgm:pt>
    <dgm:pt modelId="{F0CDB9A9-C23E-4294-B471-1667D29C447F}" type="parTrans" cxnId="{7F336EEC-6ED1-4413-82BE-A6FA30396376}">
      <dgm:prSet/>
      <dgm:spPr/>
      <dgm:t>
        <a:bodyPr/>
        <a:lstStyle/>
        <a:p>
          <a:endParaRPr lang="es-PR"/>
        </a:p>
      </dgm:t>
    </dgm:pt>
    <dgm:pt modelId="{9E734D8E-8DD8-43D1-A510-08B3972F9E5B}" type="sibTrans" cxnId="{7F336EEC-6ED1-4413-82BE-A6FA30396376}">
      <dgm:prSet/>
      <dgm:spPr/>
      <dgm:t>
        <a:bodyPr/>
        <a:lstStyle/>
        <a:p>
          <a:endParaRPr lang="es-PR"/>
        </a:p>
      </dgm:t>
    </dgm:pt>
    <dgm:pt modelId="{65307FD3-E1C4-4062-91DF-80C3065A443D}">
      <dgm:prSet phldrT="[Text]"/>
      <dgm:spPr/>
      <dgm:t>
        <a:bodyPr/>
        <a:lstStyle/>
        <a:p>
          <a:r>
            <a:rPr lang="es-PR" b="1"/>
            <a:t>Entrega</a:t>
          </a:r>
        </a:p>
      </dgm:t>
    </dgm:pt>
    <dgm:pt modelId="{44C81783-15CB-4263-A96D-9486D6C7503F}" type="parTrans" cxnId="{9E8CCB97-AEBE-4BDE-A1AD-70061E390C2B}">
      <dgm:prSet/>
      <dgm:spPr/>
      <dgm:t>
        <a:bodyPr/>
        <a:lstStyle/>
        <a:p>
          <a:endParaRPr lang="es-PR"/>
        </a:p>
      </dgm:t>
    </dgm:pt>
    <dgm:pt modelId="{DB027067-1A5A-4975-BB31-4748927E18EC}" type="sibTrans" cxnId="{9E8CCB97-AEBE-4BDE-A1AD-70061E390C2B}">
      <dgm:prSet/>
      <dgm:spPr/>
      <dgm:t>
        <a:bodyPr/>
        <a:lstStyle/>
        <a:p>
          <a:endParaRPr lang="es-PR"/>
        </a:p>
      </dgm:t>
    </dgm:pt>
    <dgm:pt modelId="{C066239B-5EE3-430D-8603-CC68332CE6D5}">
      <dgm:prSet phldrT="[Text]"/>
      <dgm:spPr/>
      <dgm:t>
        <a:bodyPr/>
        <a:lstStyle/>
        <a:p>
          <a:r>
            <a:rPr lang="es-PR" b="1"/>
            <a:t>Estrategias</a:t>
          </a:r>
        </a:p>
      </dgm:t>
    </dgm:pt>
    <dgm:pt modelId="{DA33D031-CE29-42F7-9598-45A67D7DFA06}" type="parTrans" cxnId="{2B65FD0F-FB79-4DE5-927C-04F6C854072C}">
      <dgm:prSet/>
      <dgm:spPr/>
      <dgm:t>
        <a:bodyPr/>
        <a:lstStyle/>
        <a:p>
          <a:endParaRPr lang="es-PR"/>
        </a:p>
      </dgm:t>
    </dgm:pt>
    <dgm:pt modelId="{22F28536-F2A6-461D-AE75-7F26C45E28C9}" type="sibTrans" cxnId="{2B65FD0F-FB79-4DE5-927C-04F6C854072C}">
      <dgm:prSet/>
      <dgm:spPr/>
      <dgm:t>
        <a:bodyPr/>
        <a:lstStyle/>
        <a:p>
          <a:endParaRPr lang="es-PR"/>
        </a:p>
      </dgm:t>
    </dgm:pt>
    <dgm:pt modelId="{F1EA61CD-AFEC-49C2-96C7-96FB00BAF9D1}">
      <dgm:prSet phldrT="[Text]"/>
      <dgm:spPr/>
      <dgm:t>
        <a:bodyPr/>
        <a:lstStyle/>
        <a:p>
          <a:r>
            <a:rPr lang="es-PR" b="1"/>
            <a:t>Evaluación</a:t>
          </a:r>
        </a:p>
      </dgm:t>
    </dgm:pt>
    <dgm:pt modelId="{F31B71DD-11F2-4504-A369-B62E197D2009}" type="parTrans" cxnId="{F76D868B-4FCE-4C7A-B322-133BAC881706}">
      <dgm:prSet/>
      <dgm:spPr/>
      <dgm:t>
        <a:bodyPr/>
        <a:lstStyle/>
        <a:p>
          <a:endParaRPr lang="es-PR"/>
        </a:p>
      </dgm:t>
    </dgm:pt>
    <dgm:pt modelId="{545BB68B-3163-4689-A6A5-FD9669E5DF34}" type="sibTrans" cxnId="{F76D868B-4FCE-4C7A-B322-133BAC881706}">
      <dgm:prSet/>
      <dgm:spPr/>
      <dgm:t>
        <a:bodyPr/>
        <a:lstStyle/>
        <a:p>
          <a:endParaRPr lang="es-PR"/>
        </a:p>
      </dgm:t>
    </dgm:pt>
    <dgm:pt modelId="{002DA2F5-AC8D-49DB-89CE-53B82B5465C4}">
      <dgm:prSet phldrT="[Text]"/>
      <dgm:spPr/>
      <dgm:t>
        <a:bodyPr/>
        <a:lstStyle/>
        <a:p>
          <a:r>
            <a:rPr lang="es-PR" b="1"/>
            <a:t>Objetivos</a:t>
          </a:r>
        </a:p>
      </dgm:t>
    </dgm:pt>
    <dgm:pt modelId="{7F21904E-A80E-4666-BF92-F4491D34F330}" type="parTrans" cxnId="{649A1F5D-6A42-4A15-A24A-BD412FC4F026}">
      <dgm:prSet/>
      <dgm:spPr/>
      <dgm:t>
        <a:bodyPr/>
        <a:lstStyle/>
        <a:p>
          <a:endParaRPr lang="es-PR"/>
        </a:p>
      </dgm:t>
    </dgm:pt>
    <dgm:pt modelId="{1800C6DA-96B6-44A1-BA32-CF4181E61817}" type="sibTrans" cxnId="{649A1F5D-6A42-4A15-A24A-BD412FC4F026}">
      <dgm:prSet/>
      <dgm:spPr/>
      <dgm:t>
        <a:bodyPr/>
        <a:lstStyle/>
        <a:p>
          <a:endParaRPr lang="es-PR"/>
        </a:p>
      </dgm:t>
    </dgm:pt>
    <dgm:pt modelId="{D6440FC1-A7FF-410A-A96C-70F3D7C981D1}">
      <dgm:prSet phldrT="[Text]"/>
      <dgm:spPr/>
      <dgm:t>
        <a:bodyPr/>
        <a:lstStyle/>
        <a:p>
          <a:r>
            <a:rPr lang="es-PR" b="1"/>
            <a:t>Contenidos</a:t>
          </a:r>
        </a:p>
      </dgm:t>
    </dgm:pt>
    <dgm:pt modelId="{25BA43D6-9A33-4183-BBC5-B05D1F574947}" type="parTrans" cxnId="{ABCE032D-9BCF-4723-98F0-FB46D03FA720}">
      <dgm:prSet/>
      <dgm:spPr/>
      <dgm:t>
        <a:bodyPr/>
        <a:lstStyle/>
        <a:p>
          <a:endParaRPr lang="es-PR"/>
        </a:p>
      </dgm:t>
    </dgm:pt>
    <dgm:pt modelId="{5D575375-37A7-4242-BC0A-6B57A2A55EBC}" type="sibTrans" cxnId="{ABCE032D-9BCF-4723-98F0-FB46D03FA720}">
      <dgm:prSet/>
      <dgm:spPr/>
      <dgm:t>
        <a:bodyPr/>
        <a:lstStyle/>
        <a:p>
          <a:endParaRPr lang="es-PR"/>
        </a:p>
      </dgm:t>
    </dgm:pt>
    <dgm:pt modelId="{AEC117D0-3A96-4A4E-B559-76FB7937C1D2}">
      <dgm:prSet phldrT="[Text]"/>
      <dgm:spPr/>
      <dgm:t>
        <a:bodyPr/>
        <a:lstStyle/>
        <a:p>
          <a:r>
            <a:rPr lang="es-PR" b="1"/>
            <a:t>Tecnología</a:t>
          </a:r>
        </a:p>
      </dgm:t>
    </dgm:pt>
    <dgm:pt modelId="{9690D523-A0D8-46D4-A717-B107B8665858}" type="parTrans" cxnId="{B35C9A66-4D9E-4528-AB20-85588AB4C7A7}">
      <dgm:prSet/>
      <dgm:spPr/>
      <dgm:t>
        <a:bodyPr/>
        <a:lstStyle/>
        <a:p>
          <a:endParaRPr lang="es-PR"/>
        </a:p>
      </dgm:t>
    </dgm:pt>
    <dgm:pt modelId="{27A241AD-CEB0-45D3-88F1-90816DB4D1B0}" type="sibTrans" cxnId="{B35C9A66-4D9E-4528-AB20-85588AB4C7A7}">
      <dgm:prSet/>
      <dgm:spPr/>
      <dgm:t>
        <a:bodyPr/>
        <a:lstStyle/>
        <a:p>
          <a:endParaRPr lang="es-PR"/>
        </a:p>
      </dgm:t>
    </dgm:pt>
    <dgm:pt modelId="{E19B7ECC-BCBD-4F86-8095-192D83BE049C}">
      <dgm:prSet phldrT="[Text]"/>
      <dgm:spPr/>
      <dgm:t>
        <a:bodyPr/>
        <a:lstStyle/>
        <a:p>
          <a:r>
            <a:rPr lang="es-PR"/>
            <a:t>Métodos</a:t>
          </a:r>
        </a:p>
      </dgm:t>
    </dgm:pt>
    <dgm:pt modelId="{DE3A57C6-3F2D-42BE-9834-51F620704396}" type="parTrans" cxnId="{D411FF3D-75B4-43F1-9299-1937BD671842}">
      <dgm:prSet/>
      <dgm:spPr/>
      <dgm:t>
        <a:bodyPr/>
        <a:lstStyle/>
        <a:p>
          <a:endParaRPr lang="es-PR"/>
        </a:p>
      </dgm:t>
    </dgm:pt>
    <dgm:pt modelId="{23E643DA-90AE-4F0E-9331-410FB0577292}" type="sibTrans" cxnId="{D411FF3D-75B4-43F1-9299-1937BD671842}">
      <dgm:prSet/>
      <dgm:spPr/>
      <dgm:t>
        <a:bodyPr/>
        <a:lstStyle/>
        <a:p>
          <a:endParaRPr lang="es-PR"/>
        </a:p>
      </dgm:t>
    </dgm:pt>
    <dgm:pt modelId="{A7EE44B0-7EC3-49A6-8280-A139BBC2F353}" type="pres">
      <dgm:prSet presAssocID="{460899C4-DF56-486E-BC35-A19A27B567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9E9615-CF98-4A31-8315-02DBD00A04BA}" type="pres">
      <dgm:prSet presAssocID="{DBFAF5D9-1923-42F4-9016-B66736B1E773}" presName="centerShape" presStyleLbl="node0" presStyleIdx="0" presStyleCnt="1"/>
      <dgm:spPr/>
      <dgm:t>
        <a:bodyPr/>
        <a:lstStyle/>
        <a:p>
          <a:endParaRPr lang="en-US"/>
        </a:p>
      </dgm:t>
    </dgm:pt>
    <dgm:pt modelId="{E7557969-51F6-4CB2-AF4C-9FC68FABBADC}" type="pres">
      <dgm:prSet presAssocID="{F0CDB9A9-C23E-4294-B471-1667D29C447F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ED81454-97AE-4598-986D-58E2FEBA0135}" type="pres">
      <dgm:prSet presAssocID="{F0CDB9A9-C23E-4294-B471-1667D29C447F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ED939B2A-8C2D-4E30-B7A1-7F2B67B96036}" type="pres">
      <dgm:prSet presAssocID="{408DB75F-DA8D-493C-AEA1-8DDD89E45C5B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C4CE5-BC2A-40FE-ACB7-89D0156C0C5B}" type="pres">
      <dgm:prSet presAssocID="{7F21904E-A80E-4666-BF92-F4491D34F330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CA85067-2213-4682-BD2A-C8281A0D415A}" type="pres">
      <dgm:prSet presAssocID="{7F21904E-A80E-4666-BF92-F4491D34F330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2512A3A9-26E3-4049-B5B4-FC6B5739A377}" type="pres">
      <dgm:prSet presAssocID="{002DA2F5-AC8D-49DB-89CE-53B82B5465C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6A8FD4-77C7-48EC-815F-E0F807256752}" type="pres">
      <dgm:prSet presAssocID="{25BA43D6-9A33-4183-BBC5-B05D1F574947}" presName="parTrans" presStyleLbl="sibTrans2D1" presStyleIdx="2" presStyleCnt="8"/>
      <dgm:spPr/>
      <dgm:t>
        <a:bodyPr/>
        <a:lstStyle/>
        <a:p>
          <a:endParaRPr lang="en-US"/>
        </a:p>
      </dgm:t>
    </dgm:pt>
    <dgm:pt modelId="{09F889DE-62AD-4A44-80DA-BC84D32D8DE3}" type="pres">
      <dgm:prSet presAssocID="{25BA43D6-9A33-4183-BBC5-B05D1F574947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510BA35-F369-4E5E-8110-5B339C26D605}" type="pres">
      <dgm:prSet presAssocID="{D6440FC1-A7FF-410A-A96C-70F3D7C981D1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563E44-D288-440B-99B0-2AFB29AABCC1}" type="pres">
      <dgm:prSet presAssocID="{44C81783-15CB-4263-A96D-9486D6C7503F}" presName="parTrans" presStyleLbl="sibTrans2D1" presStyleIdx="3" presStyleCnt="8"/>
      <dgm:spPr/>
      <dgm:t>
        <a:bodyPr/>
        <a:lstStyle/>
        <a:p>
          <a:endParaRPr lang="en-US"/>
        </a:p>
      </dgm:t>
    </dgm:pt>
    <dgm:pt modelId="{2085A588-601C-432B-A9BB-D07CB2621265}" type="pres">
      <dgm:prSet presAssocID="{44C81783-15CB-4263-A96D-9486D6C7503F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C8CA3B36-D8F0-4378-A52B-6D81B6EEF232}" type="pres">
      <dgm:prSet presAssocID="{65307FD3-E1C4-4062-91DF-80C3065A443D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ED17AD-FB17-4431-A4F4-C3A47DC76081}" type="pres">
      <dgm:prSet presAssocID="{DA33D031-CE29-42F7-9598-45A67D7DFA06}" presName="parTrans" presStyleLbl="sibTrans2D1" presStyleIdx="4" presStyleCnt="8"/>
      <dgm:spPr/>
      <dgm:t>
        <a:bodyPr/>
        <a:lstStyle/>
        <a:p>
          <a:endParaRPr lang="en-US"/>
        </a:p>
      </dgm:t>
    </dgm:pt>
    <dgm:pt modelId="{D80C2B26-E29B-4E93-8F7B-F52CEC65F142}" type="pres">
      <dgm:prSet presAssocID="{DA33D031-CE29-42F7-9598-45A67D7DFA06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4739EF44-1F18-4F3F-93D8-ED090086E1CB}" type="pres">
      <dgm:prSet presAssocID="{C066239B-5EE3-430D-8603-CC68332CE6D5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CBD7F7-0484-4CDF-A69D-7850DD89D39E}" type="pres">
      <dgm:prSet presAssocID="{F31B71DD-11F2-4504-A369-B62E197D2009}" presName="parTrans" presStyleLbl="sibTrans2D1" presStyleIdx="5" presStyleCnt="8"/>
      <dgm:spPr/>
      <dgm:t>
        <a:bodyPr/>
        <a:lstStyle/>
        <a:p>
          <a:endParaRPr lang="en-US"/>
        </a:p>
      </dgm:t>
    </dgm:pt>
    <dgm:pt modelId="{76191568-5FC4-44D2-A093-B509B0FFFAE4}" type="pres">
      <dgm:prSet presAssocID="{F31B71DD-11F2-4504-A369-B62E197D2009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EB5AF6D0-080B-4031-9CB6-B370250D607F}" type="pres">
      <dgm:prSet presAssocID="{F1EA61CD-AFEC-49C2-96C7-96FB00BAF9D1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BB259-AF4F-4996-B4B9-8AC0F2EB3E98}" type="pres">
      <dgm:prSet presAssocID="{9690D523-A0D8-46D4-A717-B107B8665858}" presName="parTrans" presStyleLbl="sibTrans2D1" presStyleIdx="6" presStyleCnt="8"/>
      <dgm:spPr/>
      <dgm:t>
        <a:bodyPr/>
        <a:lstStyle/>
        <a:p>
          <a:endParaRPr lang="en-US"/>
        </a:p>
      </dgm:t>
    </dgm:pt>
    <dgm:pt modelId="{34DBC193-6365-4A04-A319-A4EC85AFC6DB}" type="pres">
      <dgm:prSet presAssocID="{9690D523-A0D8-46D4-A717-B107B8665858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C0C8B721-4598-432E-B24E-E293242C6FB5}" type="pres">
      <dgm:prSet presAssocID="{AEC117D0-3A96-4A4E-B559-76FB7937C1D2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37500-402A-4975-910B-DABF554B07BC}" type="pres">
      <dgm:prSet presAssocID="{DE3A57C6-3F2D-42BE-9834-51F620704396}" presName="parTrans" presStyleLbl="sibTrans2D1" presStyleIdx="7" presStyleCnt="8"/>
      <dgm:spPr/>
      <dgm:t>
        <a:bodyPr/>
        <a:lstStyle/>
        <a:p>
          <a:endParaRPr lang="en-US"/>
        </a:p>
      </dgm:t>
    </dgm:pt>
    <dgm:pt modelId="{0BAA818F-31A4-4E3E-A22C-B42B299828E7}" type="pres">
      <dgm:prSet presAssocID="{DE3A57C6-3F2D-42BE-9834-51F620704396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ADBEE380-1402-440B-BE97-CCFF377ED0A3}" type="pres">
      <dgm:prSet presAssocID="{E19B7ECC-BCBD-4F86-8095-192D83BE049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5C9A66-4D9E-4528-AB20-85588AB4C7A7}" srcId="{DBFAF5D9-1923-42F4-9016-B66736B1E773}" destId="{AEC117D0-3A96-4A4E-B559-76FB7937C1D2}" srcOrd="6" destOrd="0" parTransId="{9690D523-A0D8-46D4-A717-B107B8665858}" sibTransId="{27A241AD-CEB0-45D3-88F1-90816DB4D1B0}"/>
    <dgm:cxn modelId="{B1FB384C-3623-417A-8A65-FCBD84DCB1E2}" type="presOf" srcId="{408DB75F-DA8D-493C-AEA1-8DDD89E45C5B}" destId="{ED939B2A-8C2D-4E30-B7A1-7F2B67B96036}" srcOrd="0" destOrd="0" presId="urn:microsoft.com/office/officeart/2005/8/layout/radial5"/>
    <dgm:cxn modelId="{729C5FCB-2D9F-489B-8C17-C24ECE83CB3C}" type="presOf" srcId="{C066239B-5EE3-430D-8603-CC68332CE6D5}" destId="{4739EF44-1F18-4F3F-93D8-ED090086E1CB}" srcOrd="0" destOrd="0" presId="urn:microsoft.com/office/officeart/2005/8/layout/radial5"/>
    <dgm:cxn modelId="{5B007643-0B9C-4FFA-A516-7435EACDED3C}" type="presOf" srcId="{65307FD3-E1C4-4062-91DF-80C3065A443D}" destId="{C8CA3B36-D8F0-4378-A52B-6D81B6EEF232}" srcOrd="0" destOrd="0" presId="urn:microsoft.com/office/officeart/2005/8/layout/radial5"/>
    <dgm:cxn modelId="{4D69D804-09AB-448B-AF5B-1783E501026A}" type="presOf" srcId="{F31B71DD-11F2-4504-A369-B62E197D2009}" destId="{76191568-5FC4-44D2-A093-B509B0FFFAE4}" srcOrd="1" destOrd="0" presId="urn:microsoft.com/office/officeart/2005/8/layout/radial5"/>
    <dgm:cxn modelId="{53B711C9-AEAC-4C10-8A34-4DCF4A0FA5FB}" type="presOf" srcId="{DE3A57C6-3F2D-42BE-9834-51F620704396}" destId="{0BAA818F-31A4-4E3E-A22C-B42B299828E7}" srcOrd="1" destOrd="0" presId="urn:microsoft.com/office/officeart/2005/8/layout/radial5"/>
    <dgm:cxn modelId="{716F5175-B301-4DC9-983A-4161D42F0645}" type="presOf" srcId="{F0CDB9A9-C23E-4294-B471-1667D29C447F}" destId="{2ED81454-97AE-4598-986D-58E2FEBA0135}" srcOrd="1" destOrd="0" presId="urn:microsoft.com/office/officeart/2005/8/layout/radial5"/>
    <dgm:cxn modelId="{E5201210-B4F7-4EBB-9F8F-E3491DA9D64A}" type="presOf" srcId="{9690D523-A0D8-46D4-A717-B107B8665858}" destId="{049BB259-AF4F-4996-B4B9-8AC0F2EB3E98}" srcOrd="0" destOrd="0" presId="urn:microsoft.com/office/officeart/2005/8/layout/radial5"/>
    <dgm:cxn modelId="{F20A0A9B-4019-44C3-9D1B-09DF5C2638B2}" type="presOf" srcId="{25BA43D6-9A33-4183-BBC5-B05D1F574947}" destId="{09F889DE-62AD-4A44-80DA-BC84D32D8DE3}" srcOrd="1" destOrd="0" presId="urn:microsoft.com/office/officeart/2005/8/layout/radial5"/>
    <dgm:cxn modelId="{AF18EB00-1E49-4E34-82FF-C807C8289976}" type="presOf" srcId="{002DA2F5-AC8D-49DB-89CE-53B82B5465C4}" destId="{2512A3A9-26E3-4049-B5B4-FC6B5739A377}" srcOrd="0" destOrd="0" presId="urn:microsoft.com/office/officeart/2005/8/layout/radial5"/>
    <dgm:cxn modelId="{85A1E413-ADB6-49AE-93E4-DDA7389E731B}" srcId="{460899C4-DF56-486E-BC35-A19A27B5670C}" destId="{DBFAF5D9-1923-42F4-9016-B66736B1E773}" srcOrd="0" destOrd="0" parTransId="{FAB85471-8EFD-409B-AB94-BE10FBE9AFFD}" sibTransId="{94D0996A-22BA-438D-9879-32F75BB4412C}"/>
    <dgm:cxn modelId="{D411FF3D-75B4-43F1-9299-1937BD671842}" srcId="{DBFAF5D9-1923-42F4-9016-B66736B1E773}" destId="{E19B7ECC-BCBD-4F86-8095-192D83BE049C}" srcOrd="7" destOrd="0" parTransId="{DE3A57C6-3F2D-42BE-9834-51F620704396}" sibTransId="{23E643DA-90AE-4F0E-9331-410FB0577292}"/>
    <dgm:cxn modelId="{BAF052DC-0351-4F69-B404-35233812AA05}" type="presOf" srcId="{F31B71DD-11F2-4504-A369-B62E197D2009}" destId="{E4CBD7F7-0484-4CDF-A69D-7850DD89D39E}" srcOrd="0" destOrd="0" presId="urn:microsoft.com/office/officeart/2005/8/layout/radial5"/>
    <dgm:cxn modelId="{34F1A178-580E-48C6-B4E3-B304EF292EC7}" type="presOf" srcId="{E19B7ECC-BCBD-4F86-8095-192D83BE049C}" destId="{ADBEE380-1402-440B-BE97-CCFF377ED0A3}" srcOrd="0" destOrd="0" presId="urn:microsoft.com/office/officeart/2005/8/layout/radial5"/>
    <dgm:cxn modelId="{F76D868B-4FCE-4C7A-B322-133BAC881706}" srcId="{DBFAF5D9-1923-42F4-9016-B66736B1E773}" destId="{F1EA61CD-AFEC-49C2-96C7-96FB00BAF9D1}" srcOrd="5" destOrd="0" parTransId="{F31B71DD-11F2-4504-A369-B62E197D2009}" sibTransId="{545BB68B-3163-4689-A6A5-FD9669E5DF34}"/>
    <dgm:cxn modelId="{ABCE032D-9BCF-4723-98F0-FB46D03FA720}" srcId="{DBFAF5D9-1923-42F4-9016-B66736B1E773}" destId="{D6440FC1-A7FF-410A-A96C-70F3D7C981D1}" srcOrd="2" destOrd="0" parTransId="{25BA43D6-9A33-4183-BBC5-B05D1F574947}" sibTransId="{5D575375-37A7-4242-BC0A-6B57A2A55EBC}"/>
    <dgm:cxn modelId="{DC1D43D7-34B5-430D-B82D-F9402116A500}" type="presOf" srcId="{DE3A57C6-3F2D-42BE-9834-51F620704396}" destId="{20937500-402A-4975-910B-DABF554B07BC}" srcOrd="0" destOrd="0" presId="urn:microsoft.com/office/officeart/2005/8/layout/radial5"/>
    <dgm:cxn modelId="{8142AE92-FEBD-4883-A90C-FBFB8A045C0F}" type="presOf" srcId="{DA33D031-CE29-42F7-9598-45A67D7DFA06}" destId="{D80C2B26-E29B-4E93-8F7B-F52CEC65F142}" srcOrd="1" destOrd="0" presId="urn:microsoft.com/office/officeart/2005/8/layout/radial5"/>
    <dgm:cxn modelId="{B7000E28-EB0C-46E5-B190-079E073AEECC}" type="presOf" srcId="{25BA43D6-9A33-4183-BBC5-B05D1F574947}" destId="{C96A8FD4-77C7-48EC-815F-E0F807256752}" srcOrd="0" destOrd="0" presId="urn:microsoft.com/office/officeart/2005/8/layout/radial5"/>
    <dgm:cxn modelId="{9E8CCB97-AEBE-4BDE-A1AD-70061E390C2B}" srcId="{DBFAF5D9-1923-42F4-9016-B66736B1E773}" destId="{65307FD3-E1C4-4062-91DF-80C3065A443D}" srcOrd="3" destOrd="0" parTransId="{44C81783-15CB-4263-A96D-9486D6C7503F}" sibTransId="{DB027067-1A5A-4975-BB31-4748927E18EC}"/>
    <dgm:cxn modelId="{402EBE4E-4FD8-41FA-A84B-D97BDA5ABC89}" type="presOf" srcId="{F1EA61CD-AFEC-49C2-96C7-96FB00BAF9D1}" destId="{EB5AF6D0-080B-4031-9CB6-B370250D607F}" srcOrd="0" destOrd="0" presId="urn:microsoft.com/office/officeart/2005/8/layout/radial5"/>
    <dgm:cxn modelId="{38180B10-45A7-407D-AE51-DC52BFBC9D7E}" type="presOf" srcId="{D6440FC1-A7FF-410A-A96C-70F3D7C981D1}" destId="{7510BA35-F369-4E5E-8110-5B339C26D605}" srcOrd="0" destOrd="0" presId="urn:microsoft.com/office/officeart/2005/8/layout/radial5"/>
    <dgm:cxn modelId="{6190BAF0-F980-44E5-BA41-E72DD4B1CCE2}" type="presOf" srcId="{F0CDB9A9-C23E-4294-B471-1667D29C447F}" destId="{E7557969-51F6-4CB2-AF4C-9FC68FABBADC}" srcOrd="0" destOrd="0" presId="urn:microsoft.com/office/officeart/2005/8/layout/radial5"/>
    <dgm:cxn modelId="{6DE9D2D6-A1E3-4DEB-A484-50881F13BBB3}" type="presOf" srcId="{44C81783-15CB-4263-A96D-9486D6C7503F}" destId="{2085A588-601C-432B-A9BB-D07CB2621265}" srcOrd="1" destOrd="0" presId="urn:microsoft.com/office/officeart/2005/8/layout/radial5"/>
    <dgm:cxn modelId="{F09C9486-A654-4D0C-A939-ABC468CAAA3E}" type="presOf" srcId="{7F21904E-A80E-4666-BF92-F4491D34F330}" destId="{4CA85067-2213-4682-BD2A-C8281A0D415A}" srcOrd="1" destOrd="0" presId="urn:microsoft.com/office/officeart/2005/8/layout/radial5"/>
    <dgm:cxn modelId="{649A1F5D-6A42-4A15-A24A-BD412FC4F026}" srcId="{DBFAF5D9-1923-42F4-9016-B66736B1E773}" destId="{002DA2F5-AC8D-49DB-89CE-53B82B5465C4}" srcOrd="1" destOrd="0" parTransId="{7F21904E-A80E-4666-BF92-F4491D34F330}" sibTransId="{1800C6DA-96B6-44A1-BA32-CF4181E61817}"/>
    <dgm:cxn modelId="{140D9A8E-5ED6-434D-A844-54345D3FEA21}" type="presOf" srcId="{460899C4-DF56-486E-BC35-A19A27B5670C}" destId="{A7EE44B0-7EC3-49A6-8280-A139BBC2F353}" srcOrd="0" destOrd="0" presId="urn:microsoft.com/office/officeart/2005/8/layout/radial5"/>
    <dgm:cxn modelId="{05F1E829-F666-4C1C-878D-BD7620CF762C}" type="presOf" srcId="{9690D523-A0D8-46D4-A717-B107B8665858}" destId="{34DBC193-6365-4A04-A319-A4EC85AFC6DB}" srcOrd="1" destOrd="0" presId="urn:microsoft.com/office/officeart/2005/8/layout/radial5"/>
    <dgm:cxn modelId="{F3EAE929-D865-4D1B-B4DA-F7B8B91E2B40}" type="presOf" srcId="{DA33D031-CE29-42F7-9598-45A67D7DFA06}" destId="{7AED17AD-FB17-4431-A4F4-C3A47DC76081}" srcOrd="0" destOrd="0" presId="urn:microsoft.com/office/officeart/2005/8/layout/radial5"/>
    <dgm:cxn modelId="{8726B1CA-B465-4486-9CD8-5C411944ACF9}" type="presOf" srcId="{7F21904E-A80E-4666-BF92-F4491D34F330}" destId="{DF3C4CE5-BC2A-40FE-ACB7-89D0156C0C5B}" srcOrd="0" destOrd="0" presId="urn:microsoft.com/office/officeart/2005/8/layout/radial5"/>
    <dgm:cxn modelId="{BCA27B6B-7568-430A-9554-9A2A583A53F6}" type="presOf" srcId="{DBFAF5D9-1923-42F4-9016-B66736B1E773}" destId="{669E9615-CF98-4A31-8315-02DBD00A04BA}" srcOrd="0" destOrd="0" presId="urn:microsoft.com/office/officeart/2005/8/layout/radial5"/>
    <dgm:cxn modelId="{2B65FD0F-FB79-4DE5-927C-04F6C854072C}" srcId="{DBFAF5D9-1923-42F4-9016-B66736B1E773}" destId="{C066239B-5EE3-430D-8603-CC68332CE6D5}" srcOrd="4" destOrd="0" parTransId="{DA33D031-CE29-42F7-9598-45A67D7DFA06}" sibTransId="{22F28536-F2A6-461D-AE75-7F26C45E28C9}"/>
    <dgm:cxn modelId="{1D0BEFBA-BB39-4E09-A2DD-BC772B93EBFE}" type="presOf" srcId="{AEC117D0-3A96-4A4E-B559-76FB7937C1D2}" destId="{C0C8B721-4598-432E-B24E-E293242C6FB5}" srcOrd="0" destOrd="0" presId="urn:microsoft.com/office/officeart/2005/8/layout/radial5"/>
    <dgm:cxn modelId="{998CC900-7BF8-4D19-99CF-1473975A27C6}" type="presOf" srcId="{44C81783-15CB-4263-A96D-9486D6C7503F}" destId="{DE563E44-D288-440B-99B0-2AFB29AABCC1}" srcOrd="0" destOrd="0" presId="urn:microsoft.com/office/officeart/2005/8/layout/radial5"/>
    <dgm:cxn modelId="{7F336EEC-6ED1-4413-82BE-A6FA30396376}" srcId="{DBFAF5D9-1923-42F4-9016-B66736B1E773}" destId="{408DB75F-DA8D-493C-AEA1-8DDD89E45C5B}" srcOrd="0" destOrd="0" parTransId="{F0CDB9A9-C23E-4294-B471-1667D29C447F}" sibTransId="{9E734D8E-8DD8-43D1-A510-08B3972F9E5B}"/>
    <dgm:cxn modelId="{69AE954C-06FF-48D2-A414-CC789661752B}" type="presParOf" srcId="{A7EE44B0-7EC3-49A6-8280-A139BBC2F353}" destId="{669E9615-CF98-4A31-8315-02DBD00A04BA}" srcOrd="0" destOrd="0" presId="urn:microsoft.com/office/officeart/2005/8/layout/radial5"/>
    <dgm:cxn modelId="{C41A3D2F-4753-4195-9D9B-7357056E48B8}" type="presParOf" srcId="{A7EE44B0-7EC3-49A6-8280-A139BBC2F353}" destId="{E7557969-51F6-4CB2-AF4C-9FC68FABBADC}" srcOrd="1" destOrd="0" presId="urn:microsoft.com/office/officeart/2005/8/layout/radial5"/>
    <dgm:cxn modelId="{5C167BBD-9016-405E-8E73-106C0A2A7B8E}" type="presParOf" srcId="{E7557969-51F6-4CB2-AF4C-9FC68FABBADC}" destId="{2ED81454-97AE-4598-986D-58E2FEBA0135}" srcOrd="0" destOrd="0" presId="urn:microsoft.com/office/officeart/2005/8/layout/radial5"/>
    <dgm:cxn modelId="{2B319CC9-688A-4A20-94BD-B68486CB5820}" type="presParOf" srcId="{A7EE44B0-7EC3-49A6-8280-A139BBC2F353}" destId="{ED939B2A-8C2D-4E30-B7A1-7F2B67B96036}" srcOrd="2" destOrd="0" presId="urn:microsoft.com/office/officeart/2005/8/layout/radial5"/>
    <dgm:cxn modelId="{E0553434-7E60-4C23-91C9-5C891A2CACE1}" type="presParOf" srcId="{A7EE44B0-7EC3-49A6-8280-A139BBC2F353}" destId="{DF3C4CE5-BC2A-40FE-ACB7-89D0156C0C5B}" srcOrd="3" destOrd="0" presId="urn:microsoft.com/office/officeart/2005/8/layout/radial5"/>
    <dgm:cxn modelId="{863B5B6C-9E6F-45FA-BC64-F3C7E1DE9B4B}" type="presParOf" srcId="{DF3C4CE5-BC2A-40FE-ACB7-89D0156C0C5B}" destId="{4CA85067-2213-4682-BD2A-C8281A0D415A}" srcOrd="0" destOrd="0" presId="urn:microsoft.com/office/officeart/2005/8/layout/radial5"/>
    <dgm:cxn modelId="{055CEA4D-FDE3-4E5F-8CFA-29BDA76E5AAF}" type="presParOf" srcId="{A7EE44B0-7EC3-49A6-8280-A139BBC2F353}" destId="{2512A3A9-26E3-4049-B5B4-FC6B5739A377}" srcOrd="4" destOrd="0" presId="urn:microsoft.com/office/officeart/2005/8/layout/radial5"/>
    <dgm:cxn modelId="{272876E0-D041-41ED-A923-4CE4D3F8B809}" type="presParOf" srcId="{A7EE44B0-7EC3-49A6-8280-A139BBC2F353}" destId="{C96A8FD4-77C7-48EC-815F-E0F807256752}" srcOrd="5" destOrd="0" presId="urn:microsoft.com/office/officeart/2005/8/layout/radial5"/>
    <dgm:cxn modelId="{9C378A23-8790-4A78-A278-A0AD7201632A}" type="presParOf" srcId="{C96A8FD4-77C7-48EC-815F-E0F807256752}" destId="{09F889DE-62AD-4A44-80DA-BC84D32D8DE3}" srcOrd="0" destOrd="0" presId="urn:microsoft.com/office/officeart/2005/8/layout/radial5"/>
    <dgm:cxn modelId="{83DCE8DD-F835-4A3C-8D7D-8015FF35D6C1}" type="presParOf" srcId="{A7EE44B0-7EC3-49A6-8280-A139BBC2F353}" destId="{7510BA35-F369-4E5E-8110-5B339C26D605}" srcOrd="6" destOrd="0" presId="urn:microsoft.com/office/officeart/2005/8/layout/radial5"/>
    <dgm:cxn modelId="{5329808E-2000-4C06-B799-BC9E734F5219}" type="presParOf" srcId="{A7EE44B0-7EC3-49A6-8280-A139BBC2F353}" destId="{DE563E44-D288-440B-99B0-2AFB29AABCC1}" srcOrd="7" destOrd="0" presId="urn:microsoft.com/office/officeart/2005/8/layout/radial5"/>
    <dgm:cxn modelId="{6D80335A-F629-48DE-B639-A40A9EE66D5F}" type="presParOf" srcId="{DE563E44-D288-440B-99B0-2AFB29AABCC1}" destId="{2085A588-601C-432B-A9BB-D07CB2621265}" srcOrd="0" destOrd="0" presId="urn:microsoft.com/office/officeart/2005/8/layout/radial5"/>
    <dgm:cxn modelId="{6E5CD88B-4400-4069-92ED-B1CE36F45D88}" type="presParOf" srcId="{A7EE44B0-7EC3-49A6-8280-A139BBC2F353}" destId="{C8CA3B36-D8F0-4378-A52B-6D81B6EEF232}" srcOrd="8" destOrd="0" presId="urn:microsoft.com/office/officeart/2005/8/layout/radial5"/>
    <dgm:cxn modelId="{C5E0A9B8-EDF8-4CB0-80B5-CFC27C54BF9C}" type="presParOf" srcId="{A7EE44B0-7EC3-49A6-8280-A139BBC2F353}" destId="{7AED17AD-FB17-4431-A4F4-C3A47DC76081}" srcOrd="9" destOrd="0" presId="urn:microsoft.com/office/officeart/2005/8/layout/radial5"/>
    <dgm:cxn modelId="{291B042B-454E-40EB-A9F2-EB9E190ED9B7}" type="presParOf" srcId="{7AED17AD-FB17-4431-A4F4-C3A47DC76081}" destId="{D80C2B26-E29B-4E93-8F7B-F52CEC65F142}" srcOrd="0" destOrd="0" presId="urn:microsoft.com/office/officeart/2005/8/layout/radial5"/>
    <dgm:cxn modelId="{0A22CB55-2BCB-43A1-A36F-4267038FFECD}" type="presParOf" srcId="{A7EE44B0-7EC3-49A6-8280-A139BBC2F353}" destId="{4739EF44-1F18-4F3F-93D8-ED090086E1CB}" srcOrd="10" destOrd="0" presId="urn:microsoft.com/office/officeart/2005/8/layout/radial5"/>
    <dgm:cxn modelId="{86D0D191-DFDC-4432-A7A8-B82E29E5C829}" type="presParOf" srcId="{A7EE44B0-7EC3-49A6-8280-A139BBC2F353}" destId="{E4CBD7F7-0484-4CDF-A69D-7850DD89D39E}" srcOrd="11" destOrd="0" presId="urn:microsoft.com/office/officeart/2005/8/layout/radial5"/>
    <dgm:cxn modelId="{F322E202-9072-4001-8527-71A965ACE454}" type="presParOf" srcId="{E4CBD7F7-0484-4CDF-A69D-7850DD89D39E}" destId="{76191568-5FC4-44D2-A093-B509B0FFFAE4}" srcOrd="0" destOrd="0" presId="urn:microsoft.com/office/officeart/2005/8/layout/radial5"/>
    <dgm:cxn modelId="{0C80C9C0-595E-4791-9E0F-1D60389340A7}" type="presParOf" srcId="{A7EE44B0-7EC3-49A6-8280-A139BBC2F353}" destId="{EB5AF6D0-080B-4031-9CB6-B370250D607F}" srcOrd="12" destOrd="0" presId="urn:microsoft.com/office/officeart/2005/8/layout/radial5"/>
    <dgm:cxn modelId="{DD950E39-4E08-431B-9803-C1E35E4C81B1}" type="presParOf" srcId="{A7EE44B0-7EC3-49A6-8280-A139BBC2F353}" destId="{049BB259-AF4F-4996-B4B9-8AC0F2EB3E98}" srcOrd="13" destOrd="0" presId="urn:microsoft.com/office/officeart/2005/8/layout/radial5"/>
    <dgm:cxn modelId="{72B828A3-0BF3-4B16-BE56-85DE5749D6A8}" type="presParOf" srcId="{049BB259-AF4F-4996-B4B9-8AC0F2EB3E98}" destId="{34DBC193-6365-4A04-A319-A4EC85AFC6DB}" srcOrd="0" destOrd="0" presId="urn:microsoft.com/office/officeart/2005/8/layout/radial5"/>
    <dgm:cxn modelId="{5B7589E1-CFA1-4C7F-9D8B-33996CAF0BF9}" type="presParOf" srcId="{A7EE44B0-7EC3-49A6-8280-A139BBC2F353}" destId="{C0C8B721-4598-432E-B24E-E293242C6FB5}" srcOrd="14" destOrd="0" presId="urn:microsoft.com/office/officeart/2005/8/layout/radial5"/>
    <dgm:cxn modelId="{6E29011A-C192-4AC0-88CE-775A444DEA41}" type="presParOf" srcId="{A7EE44B0-7EC3-49A6-8280-A139BBC2F353}" destId="{20937500-402A-4975-910B-DABF554B07BC}" srcOrd="15" destOrd="0" presId="urn:microsoft.com/office/officeart/2005/8/layout/radial5"/>
    <dgm:cxn modelId="{A36DB43D-BC58-4FF5-9FC3-6BD9631A0992}" type="presParOf" srcId="{20937500-402A-4975-910B-DABF554B07BC}" destId="{0BAA818F-31A4-4E3E-A22C-B42B299828E7}" srcOrd="0" destOrd="0" presId="urn:microsoft.com/office/officeart/2005/8/layout/radial5"/>
    <dgm:cxn modelId="{A7D6848D-A13A-40A6-9119-8146100AE7E0}" type="presParOf" srcId="{A7EE44B0-7EC3-49A6-8280-A139BBC2F353}" destId="{ADBEE380-1402-440B-BE97-CCFF377ED0A3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84E196-4B39-47D5-8952-CDC717875057}" type="doc">
      <dgm:prSet loTypeId="urn:microsoft.com/office/officeart/2005/8/layout/arrow5" loCatId="relationship" qsTypeId="urn:microsoft.com/office/officeart/2005/8/quickstyle/3d5" qsCatId="3D" csTypeId="urn:microsoft.com/office/officeart/2005/8/colors/accent2_3" csCatId="accent2" phldr="1"/>
      <dgm:spPr/>
      <dgm:t>
        <a:bodyPr/>
        <a:lstStyle/>
        <a:p>
          <a:endParaRPr lang="es-PR"/>
        </a:p>
      </dgm:t>
    </dgm:pt>
    <dgm:pt modelId="{69F4D2F7-F081-4E7E-8033-6D20F0E2293A}">
      <dgm:prSet phldrT="[Text]"/>
      <dgm:spPr/>
      <dgm:t>
        <a:bodyPr/>
        <a:lstStyle/>
        <a:p>
          <a:r>
            <a:rPr lang="es-PR" b="1" dirty="0"/>
            <a:t>Actitud y Aptitud Tecnológica</a:t>
          </a:r>
        </a:p>
      </dgm:t>
    </dgm:pt>
    <dgm:pt modelId="{6D5D5CFF-4779-4BE3-A67C-8B835E44B859}" type="parTrans" cxnId="{7A37F023-A7D3-486B-9666-7937D2878A44}">
      <dgm:prSet/>
      <dgm:spPr/>
      <dgm:t>
        <a:bodyPr/>
        <a:lstStyle/>
        <a:p>
          <a:endParaRPr lang="es-PR"/>
        </a:p>
      </dgm:t>
    </dgm:pt>
    <dgm:pt modelId="{AD2EB4DF-14D3-4C29-8DDB-FA91877394A0}" type="sibTrans" cxnId="{7A37F023-A7D3-486B-9666-7937D2878A44}">
      <dgm:prSet/>
      <dgm:spPr/>
      <dgm:t>
        <a:bodyPr/>
        <a:lstStyle/>
        <a:p>
          <a:endParaRPr lang="es-PR"/>
        </a:p>
      </dgm:t>
    </dgm:pt>
    <dgm:pt modelId="{CD5F9218-B2FF-4B71-85AB-EA67D9110858}">
      <dgm:prSet phldrT="[Text]"/>
      <dgm:spPr/>
      <dgm:t>
        <a:bodyPr/>
        <a:lstStyle/>
        <a:p>
          <a:r>
            <a:rPr lang="es-PR" b="1" dirty="0"/>
            <a:t>Selección de la Tecnología</a:t>
          </a:r>
        </a:p>
      </dgm:t>
    </dgm:pt>
    <dgm:pt modelId="{4437AA25-EA2D-45C3-B2EE-1C3D887D8FB2}" type="parTrans" cxnId="{860B0634-13EB-48D2-A545-B8EB09EBD710}">
      <dgm:prSet/>
      <dgm:spPr/>
      <dgm:t>
        <a:bodyPr/>
        <a:lstStyle/>
        <a:p>
          <a:endParaRPr lang="es-PR"/>
        </a:p>
      </dgm:t>
    </dgm:pt>
    <dgm:pt modelId="{881ECFCC-051F-45AC-AB93-F70D9D927BDA}" type="sibTrans" cxnId="{860B0634-13EB-48D2-A545-B8EB09EBD710}">
      <dgm:prSet/>
      <dgm:spPr/>
      <dgm:t>
        <a:bodyPr/>
        <a:lstStyle/>
        <a:p>
          <a:endParaRPr lang="es-PR"/>
        </a:p>
      </dgm:t>
    </dgm:pt>
    <dgm:pt modelId="{60E078F4-F5AC-48DB-BA97-EC89277FB4C2}" type="pres">
      <dgm:prSet presAssocID="{5F84E196-4B39-47D5-8952-CDC7178750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67BC61-ED3C-43A2-B32B-D51FC3073146}" type="pres">
      <dgm:prSet presAssocID="{69F4D2F7-F081-4E7E-8033-6D20F0E2293A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BF51A-B400-464C-823A-5CE2CDCD3127}" type="pres">
      <dgm:prSet presAssocID="{CD5F9218-B2FF-4B71-85AB-EA67D911085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4C82AC-0243-4D61-AB48-F27CEAE78A92}" type="presOf" srcId="{CD5F9218-B2FF-4B71-85AB-EA67D9110858}" destId="{445BF51A-B400-464C-823A-5CE2CDCD3127}" srcOrd="0" destOrd="0" presId="urn:microsoft.com/office/officeart/2005/8/layout/arrow5"/>
    <dgm:cxn modelId="{6464C80E-7B47-411A-9EED-64F1B611261C}" type="presOf" srcId="{69F4D2F7-F081-4E7E-8033-6D20F0E2293A}" destId="{1A67BC61-ED3C-43A2-B32B-D51FC3073146}" srcOrd="0" destOrd="0" presId="urn:microsoft.com/office/officeart/2005/8/layout/arrow5"/>
    <dgm:cxn modelId="{860B0634-13EB-48D2-A545-B8EB09EBD710}" srcId="{5F84E196-4B39-47D5-8952-CDC717875057}" destId="{CD5F9218-B2FF-4B71-85AB-EA67D9110858}" srcOrd="1" destOrd="0" parTransId="{4437AA25-EA2D-45C3-B2EE-1C3D887D8FB2}" sibTransId="{881ECFCC-051F-45AC-AB93-F70D9D927BDA}"/>
    <dgm:cxn modelId="{7A37F023-A7D3-486B-9666-7937D2878A44}" srcId="{5F84E196-4B39-47D5-8952-CDC717875057}" destId="{69F4D2F7-F081-4E7E-8033-6D20F0E2293A}" srcOrd="0" destOrd="0" parTransId="{6D5D5CFF-4779-4BE3-A67C-8B835E44B859}" sibTransId="{AD2EB4DF-14D3-4C29-8DDB-FA91877394A0}"/>
    <dgm:cxn modelId="{7144090F-B1B5-4540-9D3D-0CA9F981842A}" type="presOf" srcId="{5F84E196-4B39-47D5-8952-CDC717875057}" destId="{60E078F4-F5AC-48DB-BA97-EC89277FB4C2}" srcOrd="0" destOrd="0" presId="urn:microsoft.com/office/officeart/2005/8/layout/arrow5"/>
    <dgm:cxn modelId="{39D09F87-F1A4-49F0-B625-50FDB56535A8}" type="presParOf" srcId="{60E078F4-F5AC-48DB-BA97-EC89277FB4C2}" destId="{1A67BC61-ED3C-43A2-B32B-D51FC3073146}" srcOrd="0" destOrd="0" presId="urn:microsoft.com/office/officeart/2005/8/layout/arrow5"/>
    <dgm:cxn modelId="{FB014334-5854-4A1E-A1A1-A19C6BF70405}" type="presParOf" srcId="{60E078F4-F5AC-48DB-BA97-EC89277FB4C2}" destId="{445BF51A-B400-464C-823A-5CE2CDCD312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2A9DA-1918-4950-8C04-48014803B53A}">
      <dsp:nvSpPr>
        <dsp:cNvPr id="0" name=""/>
        <dsp:cNvSpPr/>
      </dsp:nvSpPr>
      <dsp:spPr>
        <a:xfrm rot="16200000">
          <a:off x="918" y="1506"/>
          <a:ext cx="4859498" cy="4859498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4000" b="1" kern="1200" dirty="0">
              <a:solidFill>
                <a:schemeClr val="bg1"/>
              </a:solidFill>
            </a:rPr>
            <a:t>Requerimientos de diseño instruccional </a:t>
          </a:r>
          <a:endParaRPr lang="en-US" sz="4000" b="1" kern="1200" dirty="0">
            <a:solidFill>
              <a:schemeClr val="bg1"/>
            </a:solidFill>
          </a:endParaRPr>
        </a:p>
      </dsp:txBody>
      <dsp:txXfrm rot="5400000">
        <a:off x="919" y="1216379"/>
        <a:ext cx="4009086" cy="2429749"/>
      </dsp:txXfrm>
    </dsp:sp>
    <dsp:sp modelId="{08BD8ABF-D823-4F3C-89B3-7E09B4A1D268}">
      <dsp:nvSpPr>
        <dsp:cNvPr id="0" name=""/>
        <dsp:cNvSpPr/>
      </dsp:nvSpPr>
      <dsp:spPr>
        <a:xfrm rot="5400000">
          <a:off x="5121782" y="1506"/>
          <a:ext cx="4859498" cy="485949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4000" b="1" kern="1200" dirty="0">
              <a:solidFill>
                <a:schemeClr val="bg1"/>
              </a:solidFill>
            </a:rPr>
            <a:t>Desarrollo de nuevas competencias </a:t>
          </a:r>
          <a:endParaRPr lang="en-US" sz="4000" b="1" kern="1200" dirty="0">
            <a:solidFill>
              <a:schemeClr val="bg1"/>
            </a:solidFill>
          </a:endParaRPr>
        </a:p>
      </dsp:txBody>
      <dsp:txXfrm rot="-5400000">
        <a:off x="5972195" y="1216381"/>
        <a:ext cx="4009086" cy="2429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3907A-FC40-4A1C-839D-03130A21312A}">
      <dsp:nvSpPr>
        <dsp:cNvPr id="0" name=""/>
        <dsp:cNvSpPr/>
      </dsp:nvSpPr>
      <dsp:spPr>
        <a:xfrm>
          <a:off x="0" y="0"/>
          <a:ext cx="8763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2974F-C3BF-4C42-9A9C-66EFB56BD403}">
      <dsp:nvSpPr>
        <dsp:cNvPr id="0" name=""/>
        <dsp:cNvSpPr/>
      </dsp:nvSpPr>
      <dsp:spPr>
        <a:xfrm>
          <a:off x="0" y="0"/>
          <a:ext cx="1752600" cy="4495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6500" kern="1200"/>
            <a:t>TICC</a:t>
          </a:r>
          <a:endParaRPr lang="en-US" sz="6500" kern="1200"/>
        </a:p>
      </dsp:txBody>
      <dsp:txXfrm>
        <a:off x="0" y="0"/>
        <a:ext cx="1752600" cy="4495800"/>
      </dsp:txXfrm>
    </dsp:sp>
    <dsp:sp modelId="{FAA422C5-78E7-44B3-B449-A7F7CE2E611A}">
      <dsp:nvSpPr>
        <dsp:cNvPr id="0" name=""/>
        <dsp:cNvSpPr/>
      </dsp:nvSpPr>
      <dsp:spPr>
        <a:xfrm>
          <a:off x="1884045" y="52849"/>
          <a:ext cx="6878955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/>
            <a:t>Tecnologías Digitales</a:t>
          </a:r>
          <a:endParaRPr lang="en-US" sz="2500" kern="1200"/>
        </a:p>
      </dsp:txBody>
      <dsp:txXfrm>
        <a:off x="1884045" y="52849"/>
        <a:ext cx="6878955" cy="1056995"/>
      </dsp:txXfrm>
    </dsp:sp>
    <dsp:sp modelId="{06D01E3F-2AD3-44F1-B453-687FE357CD67}">
      <dsp:nvSpPr>
        <dsp:cNvPr id="0" name=""/>
        <dsp:cNvSpPr/>
      </dsp:nvSpPr>
      <dsp:spPr>
        <a:xfrm>
          <a:off x="1752600" y="1109845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7AD5B-DF9A-4DC0-8F06-7A03DFA1D150}">
      <dsp:nvSpPr>
        <dsp:cNvPr id="0" name=""/>
        <dsp:cNvSpPr/>
      </dsp:nvSpPr>
      <dsp:spPr>
        <a:xfrm>
          <a:off x="1884045" y="1162695"/>
          <a:ext cx="6878955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/>
            <a:t>Internet</a:t>
          </a:r>
          <a:endParaRPr lang="en-US" sz="2500" kern="1200"/>
        </a:p>
      </dsp:txBody>
      <dsp:txXfrm>
        <a:off x="1884045" y="1162695"/>
        <a:ext cx="6878955" cy="1056995"/>
      </dsp:txXfrm>
    </dsp:sp>
    <dsp:sp modelId="{4FEADFDC-D3FD-4538-BBDB-0AB3C37449A2}">
      <dsp:nvSpPr>
        <dsp:cNvPr id="0" name=""/>
        <dsp:cNvSpPr/>
      </dsp:nvSpPr>
      <dsp:spPr>
        <a:xfrm>
          <a:off x="1752600" y="2219691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59954F-A64B-4470-971E-338045614AFA}">
      <dsp:nvSpPr>
        <dsp:cNvPr id="0" name=""/>
        <dsp:cNvSpPr/>
      </dsp:nvSpPr>
      <dsp:spPr>
        <a:xfrm>
          <a:off x="1884045" y="2272541"/>
          <a:ext cx="6878955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2500" kern="1200"/>
            <a:t>Aplicaciones</a:t>
          </a:r>
          <a:endParaRPr lang="en-US" sz="2500" kern="1200"/>
        </a:p>
      </dsp:txBody>
      <dsp:txXfrm>
        <a:off x="1884045" y="2272541"/>
        <a:ext cx="6878955" cy="1056995"/>
      </dsp:txXfrm>
    </dsp:sp>
    <dsp:sp modelId="{992590AF-1A33-4A6D-BEBF-763681D296C6}">
      <dsp:nvSpPr>
        <dsp:cNvPr id="0" name=""/>
        <dsp:cNvSpPr/>
      </dsp:nvSpPr>
      <dsp:spPr>
        <a:xfrm>
          <a:off x="1752600" y="3329537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E39C01-F5E4-41FC-8ADF-4D0FD83724A6}">
      <dsp:nvSpPr>
        <dsp:cNvPr id="0" name=""/>
        <dsp:cNvSpPr/>
      </dsp:nvSpPr>
      <dsp:spPr>
        <a:xfrm>
          <a:off x="1884045" y="3382387"/>
          <a:ext cx="6878955" cy="1056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Dispositivos</a:t>
          </a:r>
          <a:r>
            <a:rPr lang="en-US" sz="2500" kern="1200" dirty="0"/>
            <a:t> de </a:t>
          </a:r>
          <a:r>
            <a:rPr lang="en-US" sz="2500" kern="1200" dirty="0" err="1"/>
            <a:t>computación</a:t>
          </a:r>
          <a:endParaRPr lang="en-US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1884045" y="3382387"/>
        <a:ext cx="6878955" cy="1056995"/>
      </dsp:txXfrm>
    </dsp:sp>
    <dsp:sp modelId="{8EF37590-43B2-4453-9C80-CEF513B7FBA8}">
      <dsp:nvSpPr>
        <dsp:cNvPr id="0" name=""/>
        <dsp:cNvSpPr/>
      </dsp:nvSpPr>
      <dsp:spPr>
        <a:xfrm>
          <a:off x="1752600" y="4439382"/>
          <a:ext cx="701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E9615-CF98-4A31-8315-02DBD00A04BA}">
      <dsp:nvSpPr>
        <dsp:cNvPr id="0" name=""/>
        <dsp:cNvSpPr/>
      </dsp:nvSpPr>
      <dsp:spPr>
        <a:xfrm>
          <a:off x="4606032" y="2007948"/>
          <a:ext cx="1354335" cy="13543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400" b="1" kern="1200"/>
            <a:t>Diseño Centrado en el Desempeño</a:t>
          </a:r>
        </a:p>
      </dsp:txBody>
      <dsp:txXfrm>
        <a:off x="4804370" y="2206286"/>
        <a:ext cx="957659" cy="957659"/>
      </dsp:txXfrm>
    </dsp:sp>
    <dsp:sp modelId="{E7557969-51F6-4CB2-AF4C-9FC68FABBADC}">
      <dsp:nvSpPr>
        <dsp:cNvPr id="0" name=""/>
        <dsp:cNvSpPr/>
      </dsp:nvSpPr>
      <dsp:spPr>
        <a:xfrm rot="16200000">
          <a:off x="5075190" y="1397013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>
        <a:off x="5137593" y="1551511"/>
        <a:ext cx="291213" cy="276284"/>
      </dsp:txXfrm>
    </dsp:sp>
    <dsp:sp modelId="{ED939B2A-8C2D-4E30-B7A1-7F2B67B96036}">
      <dsp:nvSpPr>
        <dsp:cNvPr id="0" name=""/>
        <dsp:cNvSpPr/>
      </dsp:nvSpPr>
      <dsp:spPr>
        <a:xfrm>
          <a:off x="4673748" y="4102"/>
          <a:ext cx="1218902" cy="1218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Estudiantes</a:t>
          </a:r>
        </a:p>
      </dsp:txBody>
      <dsp:txXfrm>
        <a:off x="4852252" y="182606"/>
        <a:ext cx="861894" cy="861894"/>
      </dsp:txXfrm>
    </dsp:sp>
    <dsp:sp modelId="{DF3C4CE5-BC2A-40FE-ACB7-89D0156C0C5B}">
      <dsp:nvSpPr>
        <dsp:cNvPr id="0" name=""/>
        <dsp:cNvSpPr/>
      </dsp:nvSpPr>
      <dsp:spPr>
        <a:xfrm rot="18900000">
          <a:off x="5823213" y="1706855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>
        <a:off x="5841490" y="1843076"/>
        <a:ext cx="291213" cy="276284"/>
      </dsp:txXfrm>
    </dsp:sp>
    <dsp:sp modelId="{2512A3A9-26E3-4049-B5B4-FC6B5739A377}">
      <dsp:nvSpPr>
        <dsp:cNvPr id="0" name=""/>
        <dsp:cNvSpPr/>
      </dsp:nvSpPr>
      <dsp:spPr>
        <a:xfrm>
          <a:off x="6138564" y="610849"/>
          <a:ext cx="1218902" cy="1218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Objetivos</a:t>
          </a:r>
        </a:p>
      </dsp:txBody>
      <dsp:txXfrm>
        <a:off x="6317068" y="789353"/>
        <a:ext cx="861894" cy="861894"/>
      </dsp:txXfrm>
    </dsp:sp>
    <dsp:sp modelId="{C96A8FD4-77C7-48EC-815F-E0F807256752}">
      <dsp:nvSpPr>
        <dsp:cNvPr id="0" name=""/>
        <dsp:cNvSpPr/>
      </dsp:nvSpPr>
      <dsp:spPr>
        <a:xfrm>
          <a:off x="6133055" y="2454879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>
        <a:off x="6133055" y="2546974"/>
        <a:ext cx="291213" cy="276284"/>
      </dsp:txXfrm>
    </dsp:sp>
    <dsp:sp modelId="{7510BA35-F369-4E5E-8110-5B339C26D605}">
      <dsp:nvSpPr>
        <dsp:cNvPr id="0" name=""/>
        <dsp:cNvSpPr/>
      </dsp:nvSpPr>
      <dsp:spPr>
        <a:xfrm>
          <a:off x="6745311" y="2075665"/>
          <a:ext cx="1218902" cy="1218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Contenidos</a:t>
          </a:r>
        </a:p>
      </dsp:txBody>
      <dsp:txXfrm>
        <a:off x="6923815" y="2254169"/>
        <a:ext cx="861894" cy="861894"/>
      </dsp:txXfrm>
    </dsp:sp>
    <dsp:sp modelId="{DE563E44-D288-440B-99B0-2AFB29AABCC1}">
      <dsp:nvSpPr>
        <dsp:cNvPr id="0" name=""/>
        <dsp:cNvSpPr/>
      </dsp:nvSpPr>
      <dsp:spPr>
        <a:xfrm rot="2700000">
          <a:off x="5823213" y="3202903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>
        <a:off x="5841490" y="3250872"/>
        <a:ext cx="291213" cy="276284"/>
      </dsp:txXfrm>
    </dsp:sp>
    <dsp:sp modelId="{C8CA3B36-D8F0-4378-A52B-6D81B6EEF232}">
      <dsp:nvSpPr>
        <dsp:cNvPr id="0" name=""/>
        <dsp:cNvSpPr/>
      </dsp:nvSpPr>
      <dsp:spPr>
        <a:xfrm>
          <a:off x="6138564" y="3540481"/>
          <a:ext cx="1218902" cy="121890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Entrega</a:t>
          </a:r>
        </a:p>
      </dsp:txBody>
      <dsp:txXfrm>
        <a:off x="6317068" y="3718985"/>
        <a:ext cx="861894" cy="861894"/>
      </dsp:txXfrm>
    </dsp:sp>
    <dsp:sp modelId="{7AED17AD-FB17-4431-A4F4-C3A47DC76081}">
      <dsp:nvSpPr>
        <dsp:cNvPr id="0" name=""/>
        <dsp:cNvSpPr/>
      </dsp:nvSpPr>
      <dsp:spPr>
        <a:xfrm rot="5400000">
          <a:off x="5075190" y="3512744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>
        <a:off x="5137593" y="3542436"/>
        <a:ext cx="291213" cy="276284"/>
      </dsp:txXfrm>
    </dsp:sp>
    <dsp:sp modelId="{4739EF44-1F18-4F3F-93D8-ED090086E1CB}">
      <dsp:nvSpPr>
        <dsp:cNvPr id="0" name=""/>
        <dsp:cNvSpPr/>
      </dsp:nvSpPr>
      <dsp:spPr>
        <a:xfrm>
          <a:off x="4673748" y="4147227"/>
          <a:ext cx="1218902" cy="121890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Estrategias</a:t>
          </a:r>
        </a:p>
      </dsp:txBody>
      <dsp:txXfrm>
        <a:off x="4852252" y="4325731"/>
        <a:ext cx="861894" cy="861894"/>
      </dsp:txXfrm>
    </dsp:sp>
    <dsp:sp modelId="{E4CBD7F7-0484-4CDF-A69D-7850DD89D39E}">
      <dsp:nvSpPr>
        <dsp:cNvPr id="0" name=""/>
        <dsp:cNvSpPr/>
      </dsp:nvSpPr>
      <dsp:spPr>
        <a:xfrm rot="8100000">
          <a:off x="4327166" y="3202903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 rot="10800000">
        <a:off x="4433695" y="3250872"/>
        <a:ext cx="291213" cy="276284"/>
      </dsp:txXfrm>
    </dsp:sp>
    <dsp:sp modelId="{EB5AF6D0-080B-4031-9CB6-B370250D607F}">
      <dsp:nvSpPr>
        <dsp:cNvPr id="0" name=""/>
        <dsp:cNvSpPr/>
      </dsp:nvSpPr>
      <dsp:spPr>
        <a:xfrm>
          <a:off x="3208933" y="3540481"/>
          <a:ext cx="1218902" cy="121890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Evaluación</a:t>
          </a:r>
        </a:p>
      </dsp:txBody>
      <dsp:txXfrm>
        <a:off x="3387437" y="3718985"/>
        <a:ext cx="861894" cy="861894"/>
      </dsp:txXfrm>
    </dsp:sp>
    <dsp:sp modelId="{049BB259-AF4F-4996-B4B9-8AC0F2EB3E98}">
      <dsp:nvSpPr>
        <dsp:cNvPr id="0" name=""/>
        <dsp:cNvSpPr/>
      </dsp:nvSpPr>
      <dsp:spPr>
        <a:xfrm rot="10800000">
          <a:off x="4017324" y="2454879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 rot="10800000">
        <a:off x="4142130" y="2546974"/>
        <a:ext cx="291213" cy="276284"/>
      </dsp:txXfrm>
    </dsp:sp>
    <dsp:sp modelId="{C0C8B721-4598-432E-B24E-E293242C6FB5}">
      <dsp:nvSpPr>
        <dsp:cNvPr id="0" name=""/>
        <dsp:cNvSpPr/>
      </dsp:nvSpPr>
      <dsp:spPr>
        <a:xfrm>
          <a:off x="2602186" y="2075665"/>
          <a:ext cx="1218902" cy="121890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b="1" kern="1200"/>
            <a:t>Tecnología</a:t>
          </a:r>
        </a:p>
      </dsp:txBody>
      <dsp:txXfrm>
        <a:off x="2780690" y="2254169"/>
        <a:ext cx="861894" cy="861894"/>
      </dsp:txXfrm>
    </dsp:sp>
    <dsp:sp modelId="{20937500-402A-4975-910B-DABF554B07BC}">
      <dsp:nvSpPr>
        <dsp:cNvPr id="0" name=""/>
        <dsp:cNvSpPr/>
      </dsp:nvSpPr>
      <dsp:spPr>
        <a:xfrm rot="13500000">
          <a:off x="4327166" y="1706855"/>
          <a:ext cx="416019" cy="4604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R" sz="1200" kern="1200"/>
        </a:p>
      </dsp:txBody>
      <dsp:txXfrm rot="10800000">
        <a:off x="4433695" y="1843076"/>
        <a:ext cx="291213" cy="276284"/>
      </dsp:txXfrm>
    </dsp:sp>
    <dsp:sp modelId="{ADBEE380-1402-440B-BE97-CCFF377ED0A3}">
      <dsp:nvSpPr>
        <dsp:cNvPr id="0" name=""/>
        <dsp:cNvSpPr/>
      </dsp:nvSpPr>
      <dsp:spPr>
        <a:xfrm>
          <a:off x="3208933" y="610849"/>
          <a:ext cx="1218902" cy="12189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1300" kern="1200"/>
            <a:t>Métodos</a:t>
          </a:r>
        </a:p>
      </dsp:txBody>
      <dsp:txXfrm>
        <a:off x="3387437" y="789353"/>
        <a:ext cx="861894" cy="8618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7BC61-ED3C-43A2-B32B-D51FC3073146}">
      <dsp:nvSpPr>
        <dsp:cNvPr id="0" name=""/>
        <dsp:cNvSpPr/>
      </dsp:nvSpPr>
      <dsp:spPr>
        <a:xfrm rot="16200000">
          <a:off x="2557" y="1259"/>
          <a:ext cx="4204357" cy="420435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700" b="1" kern="1200" dirty="0"/>
            <a:t>Actitud y Aptitud Tecnológica</a:t>
          </a:r>
        </a:p>
      </dsp:txBody>
      <dsp:txXfrm rot="5400000">
        <a:off x="2557" y="1052348"/>
        <a:ext cx="3468595" cy="2102179"/>
      </dsp:txXfrm>
    </dsp:sp>
    <dsp:sp modelId="{445BF51A-B400-464C-823A-5CE2CDCD3127}">
      <dsp:nvSpPr>
        <dsp:cNvPr id="0" name=""/>
        <dsp:cNvSpPr/>
      </dsp:nvSpPr>
      <dsp:spPr>
        <a:xfrm rot="5400000">
          <a:off x="5724485" y="1259"/>
          <a:ext cx="4204357" cy="4204357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shade val="80000"/>
            <a:hueOff val="-35872"/>
            <a:satOff val="-4024"/>
            <a:lumOff val="2568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R" sz="3700" b="1" kern="1200" dirty="0"/>
            <a:t>Selección de la Tecnología</a:t>
          </a:r>
        </a:p>
      </dsp:txBody>
      <dsp:txXfrm rot="-5400000">
        <a:off x="6460247" y="1052348"/>
        <a:ext cx="3468595" cy="2102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3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1FF4BED3-105A-46D0-A3E0-32FC4452F5D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23797C64-67D9-47EF-B98E-D0AA42DB8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74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3"/>
            <a:ext cx="3037840" cy="466435"/>
          </a:xfrm>
          <a:prstGeom prst="rect">
            <a:avLst/>
          </a:prstGeom>
        </p:spPr>
        <p:txBody>
          <a:bodyPr vert="horz" lIns="93166" tIns="46583" rIns="93166" bIns="46583" rtlCol="0"/>
          <a:lstStyle>
            <a:lvl1pPr algn="r">
              <a:defRPr sz="1200"/>
            </a:lvl1pPr>
          </a:lstStyle>
          <a:p>
            <a:fld id="{6CF7A1A7-46E7-4391-AC39-D77A68935B95}" type="datetimeFigureOut">
              <a:rPr lang="en-US" smtClean="0"/>
              <a:t>4/3/2019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3" rIns="93166" bIns="4658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7360" y="4473893"/>
            <a:ext cx="6309360" cy="3660459"/>
          </a:xfrm>
          <a:prstGeom prst="rect">
            <a:avLst/>
          </a:prstGeom>
        </p:spPr>
        <p:txBody>
          <a:bodyPr vert="horz" lIns="93166" tIns="46583" rIns="93166" bIns="46583" rtlCol="0"/>
          <a:lstStyle/>
          <a:p>
            <a:pPr marL="0" lvl="0" indent="0">
              <a:buNone/>
            </a:pPr>
            <a:endParaRPr lang="es-P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6434"/>
          </a:xfrm>
          <a:prstGeom prst="rect">
            <a:avLst/>
          </a:prstGeom>
        </p:spPr>
        <p:txBody>
          <a:bodyPr vert="horz" lIns="93166" tIns="46583" rIns="93166" bIns="46583" rtlCol="0" anchor="b"/>
          <a:lstStyle>
            <a:lvl1pPr algn="r">
              <a:defRPr sz="1200"/>
            </a:lvl1pPr>
          </a:lstStyle>
          <a:p>
            <a:fld id="{BE74A383-626F-4BCB-BEB4-B25BA1D4E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212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buNone/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Hoy comienza el Módulo 3 </a:t>
            </a:r>
            <a:r>
              <a:rPr lang="es-PR" sz="2100" i="1" dirty="0"/>
              <a:t>Diseño </a:t>
            </a:r>
            <a:r>
              <a:rPr lang="es-PR" sz="2100" i="1" dirty="0" err="1"/>
              <a:t>Instrucciónal</a:t>
            </a:r>
            <a:r>
              <a:rPr lang="es-PR" sz="2100" i="1" dirty="0"/>
              <a:t> para la Educación a Distancia.  </a:t>
            </a:r>
            <a:endParaRPr lang="es-P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564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4713" y="311150"/>
            <a:ext cx="5572125" cy="31353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3563622"/>
            <a:ext cx="5608320" cy="5655310"/>
          </a:xfrm>
        </p:spPr>
        <p:txBody>
          <a:bodyPr/>
          <a:lstStyle/>
          <a:p>
            <a:r>
              <a:rPr lang="es-PR" sz="2100" b="0" dirty="0"/>
              <a:t>Las </a:t>
            </a:r>
            <a:r>
              <a:rPr lang="es-PR" sz="2100" b="0" dirty="0" err="1"/>
              <a:t>TICCs</a:t>
            </a:r>
            <a:r>
              <a:rPr lang="es-PR" sz="2100" b="0" dirty="0"/>
              <a:t> (tecnologías de la información, comunicación y colaboración) son indispensables para llevar a cabo los procesos de interacción, búsqueda de información, comunicación</a:t>
            </a:r>
            <a:r>
              <a:rPr lang="es-PR" sz="2100" b="0" baseline="0" dirty="0"/>
              <a:t> y colaboración.</a:t>
            </a:r>
            <a:endParaRPr lang="es-PR" sz="2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197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Las TICCs que se </a:t>
            </a:r>
            <a:r>
              <a:rPr lang="en-US" sz="1400" dirty="0" err="1"/>
              <a:t>utilizan</a:t>
            </a:r>
            <a:r>
              <a:rPr lang="en-US" sz="1400" dirty="0"/>
              <a:t> </a:t>
            </a:r>
            <a:r>
              <a:rPr lang="es-PR" sz="1400" noProof="0" dirty="0"/>
              <a:t>en</a:t>
            </a:r>
            <a:r>
              <a:rPr lang="en-US" sz="1400" dirty="0"/>
              <a:t> la </a:t>
            </a:r>
            <a:r>
              <a:rPr lang="en-US" sz="1400" dirty="0" err="1"/>
              <a:t>enseñanza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noProof="0" dirty="0"/>
              <a:t>l</a:t>
            </a:r>
            <a:r>
              <a:rPr lang="es-PR" sz="1400" noProof="0" dirty="0" err="1"/>
              <a:t>ínea</a:t>
            </a:r>
            <a:r>
              <a:rPr lang="es-PR" sz="1400" baseline="0" noProof="0" dirty="0"/>
              <a:t> incluyen</a:t>
            </a:r>
            <a:r>
              <a:rPr lang="en-US" sz="1400" dirty="0"/>
              <a:t>  las </a:t>
            </a:r>
            <a:r>
              <a:rPr lang="es-PR" sz="1400" noProof="0" dirty="0"/>
              <a:t>tecnologías</a:t>
            </a:r>
            <a:r>
              <a:rPr lang="en-US" sz="1400" dirty="0"/>
              <a:t> </a:t>
            </a:r>
            <a:r>
              <a:rPr lang="es-PR" sz="1400" noProof="0" dirty="0"/>
              <a:t>digitales</a:t>
            </a:r>
            <a:r>
              <a:rPr lang="en-US" sz="1400" dirty="0"/>
              <a:t>, la Internet, las </a:t>
            </a:r>
            <a:r>
              <a:rPr lang="en-US" sz="1400" dirty="0" err="1"/>
              <a:t>aplicaciones</a:t>
            </a:r>
            <a:r>
              <a:rPr lang="en-US" sz="1400" dirty="0"/>
              <a:t> y</a:t>
            </a:r>
            <a:r>
              <a:rPr lang="en-US" sz="1400" baseline="0" dirty="0"/>
              <a:t> </a:t>
            </a:r>
            <a:r>
              <a:rPr lang="en-US" sz="1400" baseline="0" dirty="0" err="1"/>
              <a:t>los</a:t>
            </a:r>
            <a:r>
              <a:rPr lang="en-US" sz="1400" baseline="0" dirty="0"/>
              <a:t> </a:t>
            </a:r>
            <a:r>
              <a:rPr lang="en-US" sz="1400" dirty="0" err="1"/>
              <a:t>dispositivos</a:t>
            </a:r>
            <a:r>
              <a:rPr lang="en-US" sz="1400" dirty="0"/>
              <a:t> de </a:t>
            </a:r>
            <a:r>
              <a:rPr lang="en-US" sz="1400" dirty="0" err="1"/>
              <a:t>computación</a:t>
            </a:r>
            <a:r>
              <a:rPr lang="en-US" sz="1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82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Las </a:t>
            </a:r>
            <a:r>
              <a:rPr lang="es-PR" sz="2100" b="1" dirty="0"/>
              <a:t>tecnologías de información </a:t>
            </a:r>
            <a:r>
              <a:rPr lang="es-PR" sz="2100" dirty="0"/>
              <a:t>se utilizan para la búsqueda, selección, almacenamiento, transferencia, intercambio y presentación de datos e información; las </a:t>
            </a:r>
            <a:r>
              <a:rPr lang="es-PR" sz="2100" b="1" dirty="0"/>
              <a:t>de comunicación, </a:t>
            </a:r>
            <a:r>
              <a:rPr lang="es-PR" sz="2100" dirty="0"/>
              <a:t>para comunicar entre personas de manera sincrónica o asincrónica; y </a:t>
            </a:r>
            <a:r>
              <a:rPr lang="es-PR" sz="2100" b="1" dirty="0"/>
              <a:t>las de colaboración</a:t>
            </a:r>
            <a:r>
              <a:rPr lang="es-PR" sz="2100" dirty="0"/>
              <a:t>, para organizar y realizar proyectos o actividades colaborativas de manera sincrónica o asincrónica.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5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/>
              <a:t>La educación a distancia sigue un modelo centrado en el estudiante.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338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b="0" dirty="0"/>
              <a:t>Este es un modelo que promueve el aprendizaje activo, la colaboración, el dominio del material y el control del estudiante sobre el proceso de aprendizaje.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064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¿Cuál es el rol del docente en la modalidad de enseñanza en línea?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8920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/>
            <a:r>
              <a:rPr lang="es-PR" sz="2100" baseline="0" dirty="0"/>
              <a:t>El docente se convierte en a</a:t>
            </a:r>
            <a:r>
              <a:rPr lang="es-PR" sz="2100" dirty="0"/>
              <a:t>sesor en apoyo al aprendizaje,</a:t>
            </a:r>
            <a:r>
              <a:rPr lang="es-PR" sz="2100" baseline="0" dirty="0"/>
              <a:t> y </a:t>
            </a:r>
            <a:r>
              <a:rPr lang="es-PR" sz="2100" b="0" dirty="0"/>
              <a:t>promotor y propiciador del proceso de aprendizaje.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32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/>
              <a:t>¿Cuál es el rol del estudiante en la enseñanza en línea?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157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r>
              <a:rPr lang="es-PR" sz="2100" dirty="0"/>
              <a:t>De</a:t>
            </a:r>
            <a:r>
              <a:rPr lang="es-PR" sz="2100" baseline="0" dirty="0"/>
              <a:t> receptor-reproductor </a:t>
            </a:r>
            <a:r>
              <a:rPr lang="es-PR" sz="2100" b="1" dirty="0"/>
              <a:t>del </a:t>
            </a:r>
            <a:r>
              <a:rPr lang="es-PR" sz="2100" b="1" dirty="0" smtClean="0"/>
              <a:t>conocimiento</a:t>
            </a:r>
            <a:r>
              <a:rPr lang="es-PR" sz="2100" baseline="0" dirty="0" smtClean="0"/>
              <a:t>, </a:t>
            </a:r>
            <a:r>
              <a:rPr lang="es-PR" sz="2100" baseline="0" dirty="0"/>
              <a:t>el </a:t>
            </a:r>
            <a:r>
              <a:rPr lang="es-PR" sz="2100" dirty="0"/>
              <a:t>estudiante pasa de ser </a:t>
            </a:r>
            <a:r>
              <a:rPr lang="es-PR" sz="2100" b="1" dirty="0"/>
              <a:t>constructor de conocimientos significativos</a:t>
            </a:r>
            <a:r>
              <a:rPr lang="es-PR" sz="2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4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/>
            <a:r>
              <a:rPr lang="es-PR" sz="2100" dirty="0"/>
              <a:t>El estudiante a distancia</a:t>
            </a:r>
            <a:r>
              <a:rPr lang="es-PR" sz="2100" baseline="0" dirty="0"/>
              <a:t> </a:t>
            </a:r>
            <a:r>
              <a:rPr lang="es-PR" sz="2100" dirty="0"/>
              <a:t>exitoso se caracteriza por ser </a:t>
            </a:r>
            <a:r>
              <a:rPr lang="es-PR" sz="2100" b="0" dirty="0"/>
              <a:t>auto dirigido</a:t>
            </a:r>
            <a:r>
              <a:rPr lang="es-PR" sz="2100" b="0" baseline="0" dirty="0"/>
              <a:t> y</a:t>
            </a:r>
            <a:r>
              <a:rPr lang="es-PR" sz="2100" b="0" dirty="0"/>
              <a:t> disciplinado,</a:t>
            </a:r>
            <a:r>
              <a:rPr lang="es-PR" sz="2100" b="0" baseline="0" dirty="0"/>
              <a:t> </a:t>
            </a:r>
            <a:r>
              <a:rPr lang="es-PR" sz="2100" b="0" dirty="0"/>
              <a:t>renuncia al tiempo dedicado a otras actividades.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484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100" dirty="0"/>
              <a:t>Además, el estudiante</a:t>
            </a:r>
            <a:r>
              <a:rPr lang="es-PR" sz="2100" b="0" dirty="0"/>
              <a:t> demuestra mayor autonomía, responsabilidad e interés por la búsqueda personal de respuestas,</a:t>
            </a:r>
            <a:r>
              <a:rPr lang="es-PR" sz="2100" b="0" baseline="0" dirty="0"/>
              <a:t> </a:t>
            </a:r>
            <a:r>
              <a:rPr lang="es-PR" sz="2100" b="0" dirty="0"/>
              <a:t>tiene control de su propio</a:t>
            </a:r>
            <a:r>
              <a:rPr lang="es-PR" sz="2100" b="0" baseline="0" dirty="0"/>
              <a:t> aprendizaje </a:t>
            </a:r>
            <a:r>
              <a:rPr lang="es-PR" sz="2100" b="0" dirty="0"/>
              <a:t>y organiza sus actividades de manera más autónoma con respecto al profesor</a:t>
            </a:r>
            <a:r>
              <a:rPr lang="es-PR" sz="21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524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563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Bernárdez (2007)</a:t>
            </a:r>
            <a:r>
              <a:rPr lang="es-PR" sz="2100" baseline="0" dirty="0"/>
              <a:t> recomienda un modelo de diseño instruccional centrado en el desempeño del estudiante.  Sus componentes son:  </a:t>
            </a:r>
            <a:r>
              <a:rPr lang="es-PR" sz="2100" dirty="0"/>
              <a:t>el estudiante, los objetivos, el contenido, las estrategias y métodos de enseñanza, la entrega, la tecnología, los materiales y los recursos y la evaluación del aprendizaje.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13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Este modelo de diseño instruccional para la </a:t>
            </a:r>
            <a:r>
              <a:rPr lang="es-PR" sz="2100" dirty="0" err="1"/>
              <a:t>EaD</a:t>
            </a:r>
            <a:r>
              <a:rPr lang="es-PR" sz="2100" baseline="0" dirty="0"/>
              <a:t> se enfatiza la planificación anticipada en la fase inicial del curso.  Dicha planificación debe comenzar con mucho más anticipación que en un curso presencial. 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1853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b="0" dirty="0"/>
              <a:t>La conversión de un curso presencial a la modalidad en línea conlleva adaptar todos los componentes del curso al ambiente de enseñanza virtual y a las herramientas TICC.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2227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El profesor debe realizar un análisis de los estudiantes para conocer  los conocimientos previos, el perfil, el contexto tecnológico, y las habilidades, conocimientos, y actitudes previas.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906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/>
            <a:r>
              <a:rPr lang="es-PR" sz="3200" dirty="0"/>
              <a:t>Es importante tomar en cuenta la </a:t>
            </a:r>
            <a:r>
              <a:rPr lang="es-PR" sz="3200" b="1" dirty="0"/>
              <a:t>actitud y aptitud tecnológica</a:t>
            </a:r>
            <a:r>
              <a:rPr lang="es-PR" sz="3200" dirty="0"/>
              <a:t> de los estudiantes para así poder </a:t>
            </a:r>
            <a:r>
              <a:rPr lang="es-PR" sz="3200" b="1" dirty="0"/>
              <a:t>determinar el tipo de tecnología más efectiva.</a:t>
            </a:r>
            <a:endParaRPr lang="es-PR" sz="3200" dirty="0"/>
          </a:p>
          <a:p>
            <a:endParaRPr lang="es-PR" sz="3200" dirty="0"/>
          </a:p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832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b="0" dirty="0"/>
              <a:t>El contexto tecnológico incluye las habilidades y actitudes del estudiante para el uso de</a:t>
            </a:r>
            <a:r>
              <a:rPr lang="es-PR" sz="2100" b="0" baseline="0" dirty="0"/>
              <a:t> equipos de computación, programas y aplicaciones, y la Internet. </a:t>
            </a:r>
            <a:endParaRPr lang="es-PR" sz="2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29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Debe de existir una articulación entre las actividades, asignaciones y evaluaciones, y los objetivos.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3598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Los objetivos deben expresarse en </a:t>
            </a:r>
            <a:r>
              <a:rPr lang="es-PR" sz="2100" b="1" dirty="0"/>
              <a:t>términos  lo que el </a:t>
            </a:r>
            <a:r>
              <a:rPr lang="es-PR" sz="2100" b="0" dirty="0"/>
              <a:t>estudiante debe saber, saber hacer o querer hacer; una conducta observable directamente y como resultado a obtener al finalizar el curso.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83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Primero</a:t>
            </a:r>
            <a:r>
              <a:rPr lang="es-PR" sz="2100" baseline="0" dirty="0"/>
              <a:t> se discutirá la importancia del diseño instruccional y de la planificación en la educación a distancia</a:t>
            </a:r>
            <a:r>
              <a:rPr lang="es-PR" sz="2100" dirty="0"/>
              <a:t>.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27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78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/>
            <a:r>
              <a:rPr lang="es-PR" sz="1400" b="0" dirty="0"/>
              <a:t>Para el estudiante a distancia es importante que el profesor justifique de forma clara y concisa el contenido del curso.  En su justificación debe tomar en cuenta los objetivos, los aprendizajes previos, y el contexto profesional y de vida del estudiante.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544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Al momento de escoger el contenido, el profesor debe seleccionar solamente el contenido relevante para la consecución de los objetivos.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883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Para fomentar el aprendizaje y alcanzar los objetivos de aprendizaje, el profesor tiene que determinar para cada etapa o unidad las estrategias de enseñanza, actividades, las instrucciones, los recursos y materiales didácticos, y los tiempos esperados.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3201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1400" dirty="0"/>
              <a:t>Los cursos en líneas generalmente tienen una </a:t>
            </a:r>
            <a:r>
              <a:rPr lang="es-PR" sz="1400" b="1" dirty="0"/>
              <a:t>estructura colaborativa.  </a:t>
            </a:r>
            <a:r>
              <a:rPr lang="es-PR" sz="1400" b="0" dirty="0"/>
              <a:t>Se </a:t>
            </a:r>
            <a:r>
              <a:rPr lang="es-PR" sz="1400" dirty="0"/>
              <a:t>diseñan actividades de interacción tanto para el estudiante como para grupos.</a:t>
            </a:r>
            <a:endParaRPr lang="en-US" sz="1400" dirty="0"/>
          </a:p>
          <a:p>
            <a:pPr defTabSz="931660"/>
            <a:endParaRPr lang="es-P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751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En</a:t>
            </a:r>
            <a:r>
              <a:rPr lang="es-PR" sz="2100" baseline="0" dirty="0"/>
              <a:t> la modalidad de enseñanza en línea se utilizan los m</a:t>
            </a:r>
            <a:r>
              <a:rPr lang="es-PR" sz="2100" dirty="0"/>
              <a:t>étodos</a:t>
            </a:r>
            <a:r>
              <a:rPr lang="es-PR" sz="2100" baseline="0" dirty="0"/>
              <a:t> sincrónicos y asincrónicos.  Los métodos sincrónicos ocurren en tiempo real; y los asincrónicos, en tiempo diferido.  Debe de haber articulación entre los objetivos y las tecnologías seleccionadas para impartir la enseñanza. </a:t>
            </a:r>
            <a:endParaRPr lang="es-P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8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Este recurso sirve</a:t>
            </a:r>
            <a:r>
              <a:rPr lang="es-PR" sz="2100" baseline="0" dirty="0"/>
              <a:t> para asistir al docente en la selección de las tecnologías sincrónicas y asincrónicas para el proceso de enseñanza-aprendizaje.  El mismo está disponible en Moodle.</a:t>
            </a:r>
            <a:endParaRPr lang="es-P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75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/>
            <a:r>
              <a:rPr lang="es-PR" sz="2100" dirty="0"/>
              <a:t>Los métodos sincrónicos permiten</a:t>
            </a:r>
            <a:r>
              <a:rPr lang="es-PR" sz="2100" baseline="0" dirty="0"/>
              <a:t> ofrecer</a:t>
            </a:r>
            <a:r>
              <a:rPr lang="es-PR" sz="2100" dirty="0"/>
              <a:t> respuestas inmediatas, expresar los pensamientos y la parte afectiva y emocional, y responder a las necesidades de interacción afectiva y emocional, de espontaneidad y de apoyo espiritual que experimentan los estudiantes a distancia.</a:t>
            </a:r>
          </a:p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253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Algunas de las desventajas de los métodos sincrónicos son:  la fragilidad tecnológica, la dificultad para mantener la atención del estudiante por largos periodos de tiempo y el alto grado de preparación que requiere para el profesor.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50035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34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El diseño instruccional en la </a:t>
            </a:r>
            <a:r>
              <a:rPr lang="es-PR" sz="2100" dirty="0" err="1"/>
              <a:t>EaD</a:t>
            </a:r>
            <a:r>
              <a:rPr lang="es-PR" sz="2100" dirty="0"/>
              <a:t> es la </a:t>
            </a:r>
            <a:r>
              <a:rPr lang="es-PR" sz="2100" b="1" dirty="0"/>
              <a:t>técnica intelectual </a:t>
            </a:r>
            <a:r>
              <a:rPr lang="es-PR" sz="2100" dirty="0"/>
              <a:t>que utiliza el profesional responsable para la </a:t>
            </a:r>
            <a:r>
              <a:rPr lang="es-PR" sz="2100" b="1" dirty="0"/>
              <a:t>aplicación apropiada de la tecnología en el proceso de enseñanza-aprendizaje</a:t>
            </a:r>
            <a:r>
              <a:rPr lang="es-PR" sz="2100" dirty="0"/>
              <a:t>.  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797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Los métodos asincrónicos tienen desventajas.  Son fríos y demandan mucho tiempo.  Además, requieren de un alto grado de auto disciplina y de control de ansiedad.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724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La disponibilidad de las tecnologías en la institución y la actitud y aptitud de los estudiantes en la etapa de diagnóstico determinará la selección del tipo de tecnología más efectivo.</a:t>
            </a:r>
          </a:p>
          <a:p>
            <a:endParaRPr lang="es-PR" baseline="0" dirty="0"/>
          </a:p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915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Los materiales y recursos didácticos tienen un papel relevante en el diseño de un curso en línea.  Deben ser auto suficientes, facilitar el aprendizaje autónomo, y estar apoyados en las estrategias de enseñanza.  En su selección, el profesor tiene que tomar en cuenta las cualidades de las tecnología que les dan soporte.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8415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dirty="0"/>
              <a:t>Los materiales y recursos didácticos deben de incluir  orientaciones, elementos motivadores, contenidos clarificadores y estimulantes, y refuerzos e indicaciones.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290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/>
              <a:t>La evaluación continua y el monitoreo del aprendizaje son elementos claves para el éxito de los procesos del aprendizaje en línea.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8693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Los aspectos a tomar en cuenta en la evaluación del aprendizaje son:   productos, entregables o evidencias de desempeño, valores de calificación, procedimientos, requisitos, recursos y tiempos esperados.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00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60"/>
            <a:r>
              <a:rPr lang="en-US" sz="2100" dirty="0"/>
              <a:t>Se </a:t>
            </a:r>
            <a:r>
              <a:rPr lang="en-US" sz="2100" dirty="0" err="1"/>
              <a:t>recomienda</a:t>
            </a:r>
            <a:r>
              <a:rPr lang="en-US" sz="2100" baseline="0" dirty="0"/>
              <a:t> </a:t>
            </a:r>
            <a:r>
              <a:rPr lang="es-PR" sz="2100" dirty="0"/>
              <a:t>ofrecer retroalimentación y análisis detallado y personalizado de los trabajos entregados por medio de anotaciones hechas con la función </a:t>
            </a:r>
            <a:r>
              <a:rPr lang="es-PR" sz="2100" i="1" dirty="0" err="1"/>
              <a:t>Track</a:t>
            </a:r>
            <a:r>
              <a:rPr lang="es-PR" sz="2100" i="1" dirty="0"/>
              <a:t> </a:t>
            </a:r>
            <a:r>
              <a:rPr lang="es-PR" sz="2100" i="1" dirty="0" err="1"/>
              <a:t>Changes</a:t>
            </a:r>
            <a:r>
              <a:rPr lang="es-PR" sz="2100" i="1" dirty="0"/>
              <a:t> </a:t>
            </a:r>
            <a:r>
              <a:rPr lang="es-PR" sz="2100" dirty="0"/>
              <a:t>de Word y el uso de rúbricas.  Las rúbricas dan a conocer de antemano los criterios de evaluación.</a:t>
            </a:r>
            <a:r>
              <a:rPr lang="es-PR" sz="2100" i="1" dirty="0"/>
              <a:t> </a:t>
            </a:r>
            <a:endParaRPr lang="es-P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73082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dirty="0"/>
              <a:t>Además,</a:t>
            </a:r>
            <a:r>
              <a:rPr lang="es-PR" sz="2100" baseline="0" dirty="0"/>
              <a:t> es recomendable </a:t>
            </a:r>
            <a:r>
              <a:rPr lang="es-PR" sz="2100" b="0" dirty="0"/>
              <a:t>establecer los tiempos y formas en que se emitirá la retroalimentación y la evaluación del aprendizaje, y planificar el seguimiento al proceso del aprendizaje del estudiante.</a:t>
            </a:r>
            <a:endParaRPr lang="es-PR" sz="2500" b="0" dirty="0"/>
          </a:p>
          <a:p>
            <a:endParaRPr lang="es-P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68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/>
              <a:t>Además, es recomendable establecer un </a:t>
            </a:r>
            <a:r>
              <a:rPr lang="es-PR" sz="2100" b="1"/>
              <a:t>calendario</a:t>
            </a:r>
            <a:r>
              <a:rPr lang="es-PR" sz="2100"/>
              <a:t> con los periodos en que sucede cada etapa o actividad del proceso de aprendizaje y </a:t>
            </a:r>
            <a:r>
              <a:rPr lang="es-PR" sz="2100" b="1"/>
              <a:t>acordar los medios y formas de comunicación e información.</a:t>
            </a:r>
          </a:p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272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146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R" sz="2400" dirty="0"/>
              <a:t>Los </a:t>
            </a:r>
            <a:r>
              <a:rPr lang="es-PR" sz="2400" b="1" dirty="0">
                <a:solidFill>
                  <a:srgbClr val="C00000"/>
                </a:solidFill>
              </a:rPr>
              <a:t>requerimientos de diseño instruccional</a:t>
            </a:r>
            <a:r>
              <a:rPr lang="es-PR" sz="2400" dirty="0">
                <a:solidFill>
                  <a:srgbClr val="C00000"/>
                </a:solidFill>
              </a:rPr>
              <a:t> de la </a:t>
            </a:r>
            <a:r>
              <a:rPr lang="es-PR" sz="2400" dirty="0" err="1">
                <a:solidFill>
                  <a:srgbClr val="C00000"/>
                </a:solidFill>
              </a:rPr>
              <a:t>EaD</a:t>
            </a:r>
            <a:r>
              <a:rPr lang="es-PR" sz="2400" dirty="0">
                <a:solidFill>
                  <a:srgbClr val="C00000"/>
                </a:solidFill>
              </a:rPr>
              <a:t> </a:t>
            </a:r>
            <a:r>
              <a:rPr lang="es-PR" sz="2400" dirty="0"/>
              <a:t>hacen necesario que el docente posea o desarrolle </a:t>
            </a:r>
            <a:r>
              <a:rPr lang="es-PR" sz="2400" b="1" dirty="0">
                <a:solidFill>
                  <a:srgbClr val="C00000"/>
                </a:solidFill>
              </a:rPr>
              <a:t>competencias nuevas</a:t>
            </a:r>
            <a:r>
              <a:rPr lang="es-PR" sz="2400" dirty="0"/>
              <a:t>.  </a:t>
            </a:r>
            <a:r>
              <a:rPr lang="es-PR" sz="1800" dirty="0"/>
              <a:t>Llorens, Espinosa </a:t>
            </a:r>
            <a:r>
              <a:rPr lang="en-US" sz="1800" dirty="0"/>
              <a:t>&amp; Castro (2013)</a:t>
            </a:r>
          </a:p>
          <a:p>
            <a:r>
              <a:rPr lang="es-PR" sz="2100" b="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38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5963" y="1162050"/>
            <a:ext cx="5578475" cy="3138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100" b="0" dirty="0" err="1"/>
              <a:t>Es</a:t>
            </a:r>
            <a:r>
              <a:rPr lang="en-US" sz="2100" b="0" dirty="0"/>
              <a:t> </a:t>
            </a:r>
            <a:r>
              <a:rPr lang="es-PR" sz="2100" b="0" dirty="0"/>
              <a:t>importante para el docente conocer las características de la </a:t>
            </a:r>
            <a:r>
              <a:rPr lang="es-PR" sz="2100" b="0" dirty="0" err="1"/>
              <a:t>EaD</a:t>
            </a:r>
            <a:r>
              <a:rPr lang="es-PR" sz="2100" b="0" dirty="0"/>
              <a:t>,</a:t>
            </a:r>
            <a:r>
              <a:rPr lang="es-PR" sz="2100" b="0" baseline="0" dirty="0"/>
              <a:t> porque </a:t>
            </a:r>
            <a:r>
              <a:rPr lang="es-PR" sz="2100" b="0" dirty="0"/>
              <a:t>le ayuda a “visualizar con claridad los requerimientos de diseño instruccional.</a:t>
            </a:r>
            <a:endParaRPr lang="es-PR" sz="14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2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R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925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R" sz="2100" b="0" dirty="0"/>
              <a:t>La separación del profesor y el estudiante hace necesario la adaptación a</a:t>
            </a:r>
            <a:r>
              <a:rPr lang="es-PR" sz="2100" b="0" baseline="0" dirty="0"/>
              <a:t> la modalidad en línea lo que implica reconsiderar las dinámicas del salón de clase y refundir y reorganizar el curso.</a:t>
            </a:r>
            <a:endParaRPr lang="es-PR" sz="2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02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6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R" sz="2100" dirty="0"/>
              <a:t>En la </a:t>
            </a:r>
            <a:r>
              <a:rPr lang="es-PR" sz="2100" dirty="0" err="1"/>
              <a:t>EaD</a:t>
            </a:r>
            <a:r>
              <a:rPr lang="es-PR" sz="2100" baseline="0" dirty="0"/>
              <a:t> l</a:t>
            </a:r>
            <a:r>
              <a:rPr lang="es-PR" sz="2100" dirty="0"/>
              <a:t>a interacción es un elemento de mayor importancia</a:t>
            </a:r>
            <a:r>
              <a:rPr lang="es-PR" sz="2100" baseline="0" dirty="0"/>
              <a:t> para el </a:t>
            </a:r>
            <a:r>
              <a:rPr lang="es-PR" sz="2100" dirty="0"/>
              <a:t>proceso de enseñanza-aprendizaje. Se reconocen ampliamente </a:t>
            </a:r>
            <a:r>
              <a:rPr lang="es-PR" sz="2100" b="0" dirty="0"/>
              <a:t>tres tipos de interacción:  estudiante-contenido, profesor-estudiante, estudiante-estudiante.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74A383-626F-4BCB-BEB4-B25BA1D4E4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81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28245-058D-492F-B1CF-A7E48F385909}" type="datetime1">
              <a:rPr lang="es-PR" smtClean="0"/>
              <a:t>04/03/2019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4BFAF-C461-46AD-9C0F-47AC8A392DD2}" type="datetime1">
              <a:rPr lang="es-PR" smtClean="0"/>
              <a:t>04/03/2019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D059-6CCD-49BD-B348-8543D7F1C1D8}" type="datetime1">
              <a:rPr lang="es-PR" smtClean="0"/>
              <a:t>04/03/2019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312" y="914400"/>
            <a:ext cx="10972800" cy="1143000"/>
          </a:xfrm>
        </p:spPr>
        <p:txBody>
          <a:bodyPr>
            <a:noAutofit/>
          </a:bodyPr>
          <a:lstStyle>
            <a:lvl1pPr>
              <a:defRPr sz="3000" b="1"/>
            </a:lvl1pPr>
          </a:lstStyle>
          <a:p>
            <a:r>
              <a:rPr lang="es-ES" dirty="0"/>
              <a:t>Haga clic para modificar el estilo de título del patrón</a:t>
            </a:r>
            <a:endParaRPr lang="es-P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2800" y="2195515"/>
            <a:ext cx="105664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78DB4-F3F2-4BC6-9E76-C0259772D6F9}" type="datetime1">
              <a:rPr lang="es-PR" smtClean="0">
                <a:solidFill>
                  <a:srgbClr val="000000">
                    <a:tint val="75000"/>
                  </a:srgbClr>
                </a:solidFill>
              </a:rPr>
              <a:t>04/03/2019</a:t>
            </a:fld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485855"/>
      </p:ext>
    </p:extLst>
  </p:cSld>
  <p:clrMapOvr>
    <a:masterClrMapping/>
  </p:clrMapOvr>
  <p:transition spd="med" advTm="3944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6312" y="914400"/>
            <a:ext cx="10972800" cy="1143000"/>
          </a:xfrm>
        </p:spPr>
        <p:txBody>
          <a:bodyPr>
            <a:noAutofit/>
          </a:bodyPr>
          <a:lstStyle>
            <a:lvl1pPr>
              <a:defRPr sz="4000" b="1"/>
            </a:lvl1pPr>
          </a:lstStyle>
          <a:p>
            <a:r>
              <a:rPr lang="es-ES" dirty="0"/>
              <a:t>Haga clic para modificar el estilo de título del patrón</a:t>
            </a:r>
            <a:endParaRPr lang="es-P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2800" y="2195513"/>
            <a:ext cx="10566400" cy="452596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776D6-ACF8-435E-85BF-DA7B566D673E}" type="datetime1">
              <a:rPr lang="es-PR" smtClean="0"/>
              <a:t>04/03/2019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2E1F2-2D13-4BEA-B1A5-EA7950757813}" type="datetime1">
              <a:rPr lang="es-PR" smtClean="0"/>
              <a:t>04/03/2019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592-AD22-4B8C-8D32-D132D49CFC81}" type="datetime1">
              <a:rPr lang="es-PR" smtClean="0"/>
              <a:t>04/03/2019</a:t>
            </a:fld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7807B-2D45-4E25-9107-BF54278C0C32}" type="datetime1">
              <a:rPr lang="es-PR" smtClean="0"/>
              <a:t>04/03/2019</a:t>
            </a:fld>
            <a:endParaRPr lang="es-P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3236-9012-48B5-A391-506BB9D104D0}" type="datetime1">
              <a:rPr lang="es-PR" smtClean="0"/>
              <a:t>04/03/2019</a:t>
            </a:fld>
            <a:endParaRPr lang="es-P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F35F3-B3DC-4C9A-A867-FCCBE0ECC323}" type="datetime1">
              <a:rPr lang="es-PR" smtClean="0"/>
              <a:t>04/03/2019</a:t>
            </a:fld>
            <a:endParaRPr lang="es-P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750C1-D6A5-4F66-8B5E-BD7E8000E14B}" type="datetime1">
              <a:rPr lang="es-PR" smtClean="0"/>
              <a:t>04/03/2019</a:t>
            </a:fld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4563A-9EFD-44F1-BB62-61ACF81D1BDE}" type="datetime1">
              <a:rPr lang="es-PR" smtClean="0"/>
              <a:t>04/03/2019</a:t>
            </a:fld>
            <a:endParaRPr lang="es-P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Ovr>
    <a:masterClrMapping/>
  </p:clrMapOvr>
  <p:transition spd="med" advTm="3944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171CB-E1C6-4BBB-BE17-C172AD092456}" type="datetime1">
              <a:rPr lang="es-PR" smtClean="0"/>
              <a:t>04/03/2019</a:t>
            </a:fld>
            <a:endParaRPr lang="es-P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7834-CBFE-4DC1-818E-7B37B29F391B}" type="slidenum">
              <a:rPr lang="es-PR" smtClean="0"/>
              <a:pPr/>
              <a:t>‹#›</a:t>
            </a:fld>
            <a:endParaRPr 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3944">
    <p:pull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12800" y="1600203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R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E57C8-10E0-4550-804B-993E2513CAC2}" type="datetime1">
              <a:rPr lang="es-PR" smtClean="0">
                <a:solidFill>
                  <a:srgbClr val="000000">
                    <a:tint val="75000"/>
                  </a:srgbClr>
                </a:solidFill>
              </a:rPr>
              <a:t>04/03/2019</a:t>
            </a:fld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7834-CBFE-4DC1-818E-7B37B29F391B}" type="slidenum">
              <a:rPr lang="es-PR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5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ransition spd="med" advTm="3944">
    <p:pull/>
  </p:transition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lt.ca/index.php/cjlt/article/view/26431/19613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ent.org.ar/centro-de-recursos/un-curso-virtual-totalmente-fascinante-nueve-principios-para-excelencia-ensenanz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lo.org.mx/scielo.php?script=sci_arttext&amp;pid=S1665-109X2013000200009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429000" y="1828800"/>
            <a:ext cx="8153400" cy="2517769"/>
          </a:xfrm>
        </p:spPr>
        <p:txBody>
          <a:bodyPr>
            <a:normAutofit fontScale="90000"/>
          </a:bodyPr>
          <a:lstStyle/>
          <a:p>
            <a:r>
              <a:rPr lang="es-PR" sz="3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Módulo Diseño Instruccional para Educación a Distancia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sz="3600" b="1" dirty="0"/>
              <a:t/>
            </a:r>
            <a:br>
              <a:rPr lang="es-ES" sz="3600" b="1" dirty="0"/>
            </a:br>
            <a:r>
              <a:rPr lang="es-ES" sz="4000" b="1" dirty="0"/>
              <a:t>Diseño General para un Curso en Línea</a:t>
            </a:r>
            <a:r>
              <a:rPr lang="es-ES" sz="3600" b="1" dirty="0"/>
              <a:t/>
            </a:r>
            <a:br>
              <a:rPr lang="es-ES" sz="3600" b="1" dirty="0"/>
            </a:br>
            <a:endParaRPr lang="es-PR" sz="36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724400" y="5791200"/>
            <a:ext cx="5562600" cy="90928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Elaine Alfonso-</a:t>
            </a:r>
            <a:r>
              <a:rPr lang="es-P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Cabiya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Ed.D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331" y="4114800"/>
            <a:ext cx="1372737" cy="13727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17238"/>
            <a:ext cx="10363200" cy="1628338"/>
          </a:xfrm>
        </p:spPr>
        <p:txBody>
          <a:bodyPr>
            <a:normAutofit fontScale="90000"/>
          </a:bodyPr>
          <a:lstStyle/>
          <a:p>
            <a:r>
              <a:rPr lang="es-PR" dirty="0"/>
              <a:t/>
            </a:r>
            <a:br>
              <a:rPr lang="es-PR" dirty="0"/>
            </a:br>
            <a:r>
              <a:rPr lang="es-PR" dirty="0"/>
              <a:t>Proceso de Enseñanza-Aprendizaje </a:t>
            </a:r>
            <a:br>
              <a:rPr lang="es-PR" dirty="0"/>
            </a:br>
            <a:r>
              <a:rPr lang="es-PR" dirty="0"/>
              <a:t>Mediado por las </a:t>
            </a:r>
            <a:r>
              <a:rPr lang="es-PR" dirty="0" err="1"/>
              <a:t>TICCs</a:t>
            </a:r>
            <a:endParaRPr lang="es-PR" sz="4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10</a:t>
            </a:fld>
            <a:endParaRPr lang="es-PR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2482332"/>
            <a:ext cx="10210800" cy="3308350"/>
          </a:xfrm>
        </p:spPr>
        <p:txBody>
          <a:bodyPr/>
          <a:lstStyle/>
          <a:p>
            <a:pPr marL="0" indent="0">
              <a:buNone/>
            </a:pPr>
            <a:r>
              <a:rPr lang="es-PR" sz="3600" b="1" dirty="0"/>
              <a:t>Indispensables</a:t>
            </a:r>
            <a:r>
              <a:rPr lang="es-PR" sz="3600" dirty="0"/>
              <a:t> para llevar a cabo los </a:t>
            </a:r>
            <a:r>
              <a:rPr lang="es-PR" sz="3600" b="1" dirty="0"/>
              <a:t>procesos de interacción, búsqueda de información, comunicación y colaboración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15" y="4606604"/>
            <a:ext cx="2173599" cy="17497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56" y="4372217"/>
            <a:ext cx="2333625" cy="17484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41" y="4267300"/>
            <a:ext cx="3581400" cy="2089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986577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11</a:t>
            </a:fld>
            <a:endParaRPr lang="es-PR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33181560"/>
              </p:ext>
            </p:extLst>
          </p:nvPr>
        </p:nvGraphicFramePr>
        <p:xfrm>
          <a:off x="1752600" y="1524000"/>
          <a:ext cx="876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392851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0"/>
            <a:ext cx="10210799" cy="1143000"/>
          </a:xfrm>
        </p:spPr>
        <p:txBody>
          <a:bodyPr/>
          <a:lstStyle/>
          <a:p>
            <a:r>
              <a:rPr lang="es-PR" dirty="0"/>
              <a:t>Proceso de enseñanza-aprendizaje </a:t>
            </a:r>
            <a:br>
              <a:rPr lang="es-PR" dirty="0"/>
            </a:br>
            <a:r>
              <a:rPr lang="es-PR" dirty="0"/>
              <a:t>mediado por las </a:t>
            </a:r>
            <a:r>
              <a:rPr lang="es-PR" dirty="0" err="1"/>
              <a:t>TICCs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62201"/>
            <a:ext cx="8229600" cy="4359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R" sz="2800" b="1"/>
              <a:t>LLO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12</a:t>
            </a:fld>
            <a:endParaRPr lang="es-P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364577"/>
              </p:ext>
            </p:extLst>
          </p:nvPr>
        </p:nvGraphicFramePr>
        <p:xfrm>
          <a:off x="964441" y="2362201"/>
          <a:ext cx="10134600" cy="3719663"/>
        </p:xfrm>
        <a:graphic>
          <a:graphicData uri="http://schemas.openxmlformats.org/drawingml/2006/table">
            <a:tbl>
              <a:tblPr firstRow="1" bandRow="1">
                <a:tableStyleId>{37CE84F3-28C3-443E-9E96-99CF82512B78}</a:tableStyleId>
              </a:tblPr>
              <a:tblGrid>
                <a:gridCol w="3759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76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7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3200" dirty="0"/>
                        <a:t>Información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3200" dirty="0"/>
                        <a:t>Comunicación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3200" dirty="0"/>
                        <a:t>Colaboración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543">
                <a:tc>
                  <a:txBody>
                    <a:bodyPr/>
                    <a:lstStyle/>
                    <a:p>
                      <a:r>
                        <a:rPr lang="es-PR" sz="2800"/>
                        <a:t>Búsqueda,</a:t>
                      </a:r>
                    </a:p>
                    <a:p>
                      <a:r>
                        <a:rPr lang="es-PR" sz="2800"/>
                        <a:t>selección,</a:t>
                      </a:r>
                    </a:p>
                    <a:p>
                      <a:r>
                        <a:rPr lang="es-PR" sz="2800"/>
                        <a:t>almacenamiento,</a:t>
                      </a:r>
                    </a:p>
                    <a:p>
                      <a:r>
                        <a:rPr lang="es-PR" sz="2800"/>
                        <a:t>transferencia,</a:t>
                      </a:r>
                    </a:p>
                    <a:p>
                      <a:r>
                        <a:rPr lang="es-PR" sz="2800"/>
                        <a:t>intercambio y </a:t>
                      </a:r>
                    </a:p>
                    <a:p>
                      <a:r>
                        <a:rPr lang="es-PR" sz="2800"/>
                        <a:t>presentación</a:t>
                      </a:r>
                      <a:r>
                        <a:rPr lang="es-PR" sz="2800" baseline="0"/>
                        <a:t> de datos e información</a:t>
                      </a:r>
                      <a:endParaRPr lang="es-PR" sz="2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2800" dirty="0"/>
                        <a:t>Entre personas</a:t>
                      </a:r>
                    </a:p>
                    <a:p>
                      <a:endParaRPr lang="es-PR" sz="2800" dirty="0"/>
                    </a:p>
                    <a:p>
                      <a:r>
                        <a:rPr lang="es-PR" sz="2800" dirty="0"/>
                        <a:t>Sincrónica o asincrónica</a:t>
                      </a:r>
                      <a:endParaRPr lang="es-PR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2800" dirty="0"/>
                        <a:t>Organización</a:t>
                      </a:r>
                      <a:r>
                        <a:rPr lang="es-PR" sz="2800" baseline="0" dirty="0"/>
                        <a:t> y realización de proyectos o actividades colaborativas</a:t>
                      </a:r>
                    </a:p>
                    <a:p>
                      <a:endParaRPr lang="es-PR" sz="28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800" dirty="0"/>
                        <a:t>Sincrónica o asincrónica</a:t>
                      </a:r>
                      <a:endParaRPr lang="es-PR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42522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60" y="914399"/>
            <a:ext cx="7297103" cy="546639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7737454"/>
      </p:ext>
    </p:extLst>
  </p:cSld>
  <p:clrMapOvr>
    <a:masterClrMapping/>
  </p:clrMapOvr>
  <p:transition spd="med" advTm="3944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1"/>
            <a:ext cx="10439400" cy="1143000"/>
          </a:xfrm>
        </p:spPr>
        <p:txBody>
          <a:bodyPr/>
          <a:lstStyle/>
          <a:p>
            <a:r>
              <a:rPr lang="es-PR" dirty="0"/>
              <a:t>Modelo de Enseñanza-aprendizaje </a:t>
            </a:r>
            <a:br>
              <a:rPr lang="es-PR" dirty="0"/>
            </a:br>
            <a:r>
              <a:rPr lang="es-PR" dirty="0"/>
              <a:t>Centrado en el Estudiante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14602"/>
            <a:ext cx="10134600" cy="3841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Promueve:</a:t>
            </a:r>
          </a:p>
          <a:p>
            <a:r>
              <a:rPr lang="es-PR" dirty="0"/>
              <a:t>Aprendizaje activo</a:t>
            </a:r>
          </a:p>
          <a:p>
            <a:r>
              <a:rPr lang="es-PR" dirty="0"/>
              <a:t>Colaboración</a:t>
            </a:r>
          </a:p>
          <a:p>
            <a:r>
              <a:rPr lang="es-PR" dirty="0"/>
              <a:t>Dominio del material</a:t>
            </a:r>
          </a:p>
          <a:p>
            <a:r>
              <a:rPr lang="es-PR" dirty="0"/>
              <a:t>Control del estudiante sobre el proceso de aprendizaje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929375454"/>
      </p:ext>
    </p:extLst>
  </p:cSld>
  <p:clrMapOvr>
    <a:masterClrMapping/>
  </p:clrMapOvr>
  <p:transition spd="med" advTm="3944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15</a:t>
            </a:fld>
            <a:endParaRPr lang="es-PR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5" b="13365"/>
          <a:stretch>
            <a:fillRect/>
          </a:stretch>
        </p:blipFill>
        <p:spPr>
          <a:xfrm>
            <a:off x="3771900" y="2773033"/>
            <a:ext cx="4495800" cy="33718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78000" y="1396671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Modelo de Enseñanza-aprendizaje </a:t>
            </a:r>
            <a:b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Centrado en el Estudiante</a:t>
            </a:r>
          </a:p>
          <a:p>
            <a:pPr algn="ctr"/>
            <a:r>
              <a:rPr lang="es-PR" sz="4000" dirty="0"/>
              <a:t>Rol del Docente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10629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16</a:t>
            </a:fld>
            <a:endParaRPr lang="es-P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306826"/>
              </p:ext>
            </p:extLst>
          </p:nvPr>
        </p:nvGraphicFramePr>
        <p:xfrm>
          <a:off x="1053858" y="2825776"/>
          <a:ext cx="10312402" cy="32654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56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6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4743">
                <a:tc>
                  <a:txBody>
                    <a:bodyPr/>
                    <a:lstStyle/>
                    <a:p>
                      <a:pPr algn="ctr"/>
                      <a:r>
                        <a:rPr lang="es-PR" sz="2800" dirty="0"/>
                        <a:t>PRESENCIAL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800" b="1"/>
                        <a:t>EN</a:t>
                      </a:r>
                      <a:r>
                        <a:rPr lang="es-PR" sz="2800" b="1" baseline="0"/>
                        <a:t> LÍNEA</a:t>
                      </a:r>
                      <a:endParaRPr lang="en-US" sz="2800" b="1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7829">
                <a:tc>
                  <a:txBody>
                    <a:bodyPr/>
                    <a:lstStyle/>
                    <a:p>
                      <a:r>
                        <a:rPr lang="es-PR" sz="2800" b="0"/>
                        <a:t>Enseñanza</a:t>
                      </a:r>
                      <a:endParaRPr lang="en-US" sz="2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2800" b="0"/>
                        <a:t>Asesor en apoyo al aprendizaje</a:t>
                      </a:r>
                      <a:endParaRPr lang="en-US" sz="2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1347">
                <a:tc>
                  <a:txBody>
                    <a:bodyPr/>
                    <a:lstStyle/>
                    <a:p>
                      <a:r>
                        <a:rPr lang="es-PR" sz="2800" b="0"/>
                        <a:t>Dueño de la información, controlador</a:t>
                      </a:r>
                      <a:r>
                        <a:rPr lang="es-PR" sz="2800" b="0" baseline="0"/>
                        <a:t> y evaluador del proceso de aprendizaje</a:t>
                      </a:r>
                      <a:endParaRPr lang="en-US" sz="28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R" sz="2800" b="0"/>
                        <a:t>Promotor y propiciador del proceso de</a:t>
                      </a:r>
                      <a:r>
                        <a:rPr lang="es-PR" sz="2800" b="0" baseline="0"/>
                        <a:t> aprendizaje</a:t>
                      </a:r>
                      <a:endParaRPr lang="en-US" sz="28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51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400" dirty="0"/>
                        <a:t>Llorens, Espinosa </a:t>
                      </a:r>
                      <a:r>
                        <a:rPr lang="en-US" sz="2400" dirty="0"/>
                        <a:t>&amp; Castro (2013)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05000" y="1486257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Modelo de enseñanza-aprendizaje centrado en el estudiante</a:t>
            </a:r>
          </a:p>
          <a:p>
            <a:pPr algn="ctr"/>
            <a:r>
              <a:rPr lang="es-PR" sz="4000" dirty="0"/>
              <a:t>Rol del Docente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30653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4899819"/>
            <a:ext cx="5486400" cy="566738"/>
          </a:xfrm>
        </p:spPr>
        <p:txBody>
          <a:bodyPr>
            <a:normAutofit/>
          </a:bodyPr>
          <a:lstStyle/>
          <a:p>
            <a:pPr algn="ctr"/>
            <a:endParaRPr lang="en-US" sz="280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3951" y="2785256"/>
            <a:ext cx="4326732" cy="3245049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17</a:t>
            </a:fld>
            <a:endParaRPr lang="es-PR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790940" y="1466057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Modelo de Enseñanza-aprendizaje </a:t>
            </a:r>
            <a:b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P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Centrado en el Estudiante</a:t>
            </a:r>
          </a:p>
          <a:p>
            <a:pPr algn="ctr"/>
            <a:r>
              <a:rPr lang="es-PR" sz="4000" dirty="0"/>
              <a:t>Rol del Estudiante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317440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  <a:p>
            <a:pPr marL="0" indent="0">
              <a:buNone/>
            </a:pPr>
            <a:endParaRPr lang="es-PR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18</a:t>
            </a:fld>
            <a:endParaRPr lang="es-P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2688389"/>
              </p:ext>
            </p:extLst>
          </p:nvPr>
        </p:nvGraphicFramePr>
        <p:xfrm>
          <a:off x="990600" y="2387442"/>
          <a:ext cx="10287000" cy="32271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39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0693">
                <a:tc>
                  <a:txBody>
                    <a:bodyPr/>
                    <a:lstStyle/>
                    <a:p>
                      <a:pPr algn="ctr"/>
                      <a:r>
                        <a:rPr lang="es-PR" sz="2800" dirty="0"/>
                        <a:t>PRESENCIAL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R" sz="2800" b="1" dirty="0"/>
                        <a:t>EN</a:t>
                      </a:r>
                      <a:r>
                        <a:rPr lang="es-PR" sz="2800" b="1" baseline="0" dirty="0"/>
                        <a:t> LÍNEA</a:t>
                      </a:r>
                      <a:endParaRPr lang="en-US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64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800" b="1" dirty="0"/>
                        <a:t>Receptor-reproductor del conocimiento</a:t>
                      </a:r>
                      <a:endParaRPr lang="en-US" sz="2800" b="1" dirty="0"/>
                    </a:p>
                    <a:p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800" b="1" dirty="0"/>
                        <a:t>Constructor de conocimientos significativos</a:t>
                      </a:r>
                      <a:endParaRPr lang="en-US" sz="2800" b="1" dirty="0"/>
                    </a:p>
                    <a:p>
                      <a:endParaRPr lang="en-US" sz="2800" b="1" u="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1237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R" sz="2800" dirty="0"/>
                        <a:t>Llorens, Espinosa </a:t>
                      </a:r>
                      <a:r>
                        <a:rPr lang="en-US" sz="2800" dirty="0"/>
                        <a:t>&amp; Castro</a:t>
                      </a:r>
                      <a:r>
                        <a:rPr lang="en-US" sz="2800" baseline="0" dirty="0"/>
                        <a:t> (</a:t>
                      </a:r>
                      <a:r>
                        <a:rPr lang="en-US" sz="2800" dirty="0"/>
                        <a:t>2013)</a:t>
                      </a:r>
                      <a:endParaRPr lang="es-PR" sz="2800" dirty="0"/>
                    </a:p>
                    <a:p>
                      <a:endParaRPr lang="en-US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R" sz="3600">
                <a:solidFill>
                  <a:schemeClr val="tx1">
                    <a:lumMod val="75000"/>
                    <a:lumOff val="25000"/>
                  </a:schemeClr>
                </a:solidFill>
              </a:rPr>
              <a:t>Cont. Modalidad de Enseñanza en Línea </a:t>
            </a:r>
            <a:br>
              <a:rPr lang="es-PR" sz="36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sz="4000"/>
              <a:t>Rol del Estudiante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447603665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378076"/>
            <a:ext cx="9906000" cy="4160837"/>
          </a:xfrm>
        </p:spPr>
        <p:txBody>
          <a:bodyPr>
            <a:noAutofit/>
          </a:bodyPr>
          <a:lstStyle/>
          <a:p>
            <a:r>
              <a:rPr lang="es-PR" sz="3600" dirty="0"/>
              <a:t>Disciplinado</a:t>
            </a:r>
          </a:p>
          <a:p>
            <a:r>
              <a:rPr lang="es-PR" sz="3600" dirty="0"/>
              <a:t>Auto dirigido</a:t>
            </a:r>
          </a:p>
          <a:p>
            <a:r>
              <a:rPr lang="es-PR" sz="3600" dirty="0"/>
              <a:t>Renuncia de tiempo dedicado a otras actividades</a:t>
            </a:r>
          </a:p>
          <a:p>
            <a:pPr marL="0" indent="0">
              <a:buNone/>
            </a:pPr>
            <a:r>
              <a:rPr lang="es-PR" sz="2800" dirty="0"/>
              <a:t>Llorens, Espinosa </a:t>
            </a:r>
            <a:r>
              <a:rPr lang="en-US" sz="2800" dirty="0"/>
              <a:t>&amp; Castro (2013)</a:t>
            </a:r>
            <a:endParaRPr lang="es-PR" sz="2800" dirty="0"/>
          </a:p>
          <a:p>
            <a:pPr marL="0" indent="0">
              <a:buNone/>
            </a:pPr>
            <a:endParaRPr lang="es-PR" sz="4400" dirty="0"/>
          </a:p>
          <a:p>
            <a:endParaRPr lang="en-US" sz="4400" dirty="0"/>
          </a:p>
          <a:p>
            <a:endParaRPr lang="es-PR" sz="3600" dirty="0"/>
          </a:p>
          <a:p>
            <a:pPr marL="0" indent="0">
              <a:buNone/>
            </a:pPr>
            <a:endParaRPr lang="es-PR" sz="3600" dirty="0"/>
          </a:p>
          <a:p>
            <a:pPr marL="0" indent="0">
              <a:buNone/>
            </a:pPr>
            <a:endParaRPr lang="es-PR" sz="3600" dirty="0"/>
          </a:p>
          <a:p>
            <a:pPr marL="0" indent="0">
              <a:buNone/>
            </a:pPr>
            <a:endParaRPr lang="es-PR" sz="3600" dirty="0"/>
          </a:p>
          <a:p>
            <a:pPr marL="0" indent="0">
              <a:buNone/>
            </a:pPr>
            <a:endParaRPr lang="es-P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19</a:t>
            </a:fld>
            <a:endParaRPr lang="es-P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0" y="9144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R" sz="4000" dirty="0"/>
              <a:t>Perfil del Estudiante a Distancia Exitoso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2188661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762000" y="1980923"/>
            <a:ext cx="10591800" cy="4388549"/>
          </a:xfrm>
        </p:spPr>
        <p:txBody>
          <a:bodyPr>
            <a:normAutofit/>
          </a:bodyPr>
          <a:lstStyle/>
          <a:p>
            <a:r>
              <a:rPr lang="es-PR" sz="3400" dirty="0"/>
              <a:t>Establecer la importancia del diseño instruccional y de la planificación para el diseño de un curso a distancia </a:t>
            </a:r>
          </a:p>
          <a:p>
            <a:r>
              <a:rPr lang="es-PR" sz="3400" dirty="0"/>
              <a:t>Enumerar las características de la enseñanza en línea</a:t>
            </a:r>
          </a:p>
          <a:p>
            <a:r>
              <a:rPr lang="es-PR" sz="3400" dirty="0"/>
              <a:t>Explicar los componentes del diseño general de un curso a distancia centrado en el desempeño</a:t>
            </a:r>
          </a:p>
          <a:p>
            <a:pPr marL="0" indent="0">
              <a:buNone/>
            </a:pPr>
            <a:endParaRPr lang="es-PR" sz="2800" dirty="0"/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2" name="TextBox 1"/>
          <p:cNvSpPr txBox="1"/>
          <p:nvPr/>
        </p:nvSpPr>
        <p:spPr>
          <a:xfrm>
            <a:off x="1930401" y="990600"/>
            <a:ext cx="8229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4000" b="1"/>
              <a:t>Objetivos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946334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363291"/>
            <a:ext cx="10058400" cy="4160837"/>
          </a:xfrm>
        </p:spPr>
        <p:txBody>
          <a:bodyPr>
            <a:normAutofit/>
          </a:bodyPr>
          <a:lstStyle/>
          <a:p>
            <a:r>
              <a:rPr lang="es-PR" sz="3600" dirty="0"/>
              <a:t>Mayor autonomía, responsabilidad e interés por la búsqueda personal de respuestas</a:t>
            </a:r>
          </a:p>
          <a:p>
            <a:r>
              <a:rPr lang="es-PR" sz="3600" dirty="0"/>
              <a:t>Control de su propia aprendizaje</a:t>
            </a:r>
          </a:p>
          <a:p>
            <a:r>
              <a:rPr lang="es-PR" sz="3600" dirty="0"/>
              <a:t>Organización más autónoma </a:t>
            </a:r>
          </a:p>
          <a:p>
            <a:pPr marL="0" indent="0">
              <a:buNone/>
            </a:pPr>
            <a:endParaRPr lang="es-PR" sz="3600" dirty="0"/>
          </a:p>
          <a:p>
            <a:pPr marL="0" indent="0">
              <a:buNone/>
            </a:pPr>
            <a:r>
              <a:rPr lang="es-PR" sz="2600" dirty="0"/>
              <a:t>Llorens, Espinosa </a:t>
            </a:r>
            <a:r>
              <a:rPr lang="en-US" sz="2600" dirty="0"/>
              <a:t>&amp; Castro (2013)</a:t>
            </a:r>
            <a:endParaRPr lang="es-PR" sz="2600" dirty="0"/>
          </a:p>
          <a:p>
            <a:pPr marL="0" indent="0">
              <a:buNone/>
            </a:pPr>
            <a:endParaRPr lang="es-PR" sz="3600" dirty="0"/>
          </a:p>
          <a:p>
            <a:endParaRPr lang="en-US" sz="3600" dirty="0"/>
          </a:p>
          <a:p>
            <a:endParaRPr lang="es-PR" sz="2800" dirty="0"/>
          </a:p>
          <a:p>
            <a:pPr marL="0" indent="0">
              <a:buNone/>
            </a:pPr>
            <a:endParaRPr lang="es-PR" sz="2800" dirty="0"/>
          </a:p>
          <a:p>
            <a:pPr marL="0" indent="0">
              <a:buNone/>
            </a:pPr>
            <a:endParaRPr lang="es-PR" sz="2800" dirty="0"/>
          </a:p>
          <a:p>
            <a:pPr marL="0" indent="0">
              <a:buNone/>
            </a:pPr>
            <a:endParaRPr lang="es-PR" sz="2800" dirty="0"/>
          </a:p>
          <a:p>
            <a:pPr marL="0" indent="0">
              <a:buNone/>
            </a:pPr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20</a:t>
            </a:fld>
            <a:endParaRPr lang="es-PR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5000" y="9144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R" sz="4000" dirty="0"/>
              <a:t>Perfil del Estudiante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92742658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73983"/>
            <a:ext cx="10820400" cy="1362075"/>
          </a:xfrm>
        </p:spPr>
        <p:txBody>
          <a:bodyPr>
            <a:normAutofit/>
          </a:bodyPr>
          <a:lstStyle/>
          <a:p>
            <a:pPr algn="ctr"/>
            <a:r>
              <a:rPr lang="es-PR" cap="none" dirty="0"/>
              <a:t>DISEÑO GENERAL PARA UN CURSO EN LÍNEA</a:t>
            </a:r>
            <a:br>
              <a:rPr lang="es-PR" cap="none" dirty="0"/>
            </a:br>
            <a:r>
              <a:rPr lang="es-PR" cap="none" dirty="0"/>
              <a:t>CENTRADO EN EL DESEMPEÑO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672362"/>
            <a:ext cx="10515600" cy="1500187"/>
          </a:xfrm>
        </p:spPr>
        <p:txBody>
          <a:bodyPr anchor="ctr">
            <a:normAutofit/>
          </a:bodyPr>
          <a:lstStyle/>
          <a:p>
            <a:pPr algn="ctr"/>
            <a:r>
              <a:rPr lang="es-PR" sz="3200" b="1">
                <a:solidFill>
                  <a:schemeClr val="tx1">
                    <a:lumMod val="75000"/>
                    <a:lumOff val="25000"/>
                  </a:schemeClr>
                </a:solidFill>
              </a:rPr>
              <a:t>Módulo 3:  Diseño Instruccional para Educación a Distancia</a:t>
            </a:r>
            <a:endParaRPr lang="en-US" sz="32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21</a:t>
            </a:fld>
            <a:endParaRPr lang="es-P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1010575"/>
            <a:ext cx="1579029" cy="141258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52171544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685800"/>
            <a:ext cx="3086100" cy="5181600"/>
          </a:xfrm>
        </p:spPr>
        <p:txBody>
          <a:bodyPr/>
          <a:lstStyle/>
          <a:p>
            <a:r>
              <a:rPr lang="es-PR" sz="3600" dirty="0"/>
              <a:t>Modelo de diseño instruccional centrado en el desempeño</a:t>
            </a:r>
            <a:endParaRPr lang="es-P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22</a:t>
            </a:fld>
            <a:endParaRPr lang="es-PR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2167135"/>
              </p:ext>
            </p:extLst>
          </p:nvPr>
        </p:nvGraphicFramePr>
        <p:xfrm>
          <a:off x="2438400" y="986118"/>
          <a:ext cx="10566400" cy="5370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00100" y="5867400"/>
            <a:ext cx="377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800"/>
              <a:t>Bernárdez (2007</a:t>
            </a:r>
            <a:r>
              <a:rPr lang="es-PR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5040038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99060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general para un curso en línea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Planificación Anticipada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508162"/>
            <a:ext cx="10363200" cy="3841750"/>
          </a:xfrm>
        </p:spPr>
        <p:txBody>
          <a:bodyPr>
            <a:noAutofit/>
          </a:bodyPr>
          <a:lstStyle/>
          <a:p>
            <a:r>
              <a:rPr lang="es-PR" sz="3800" dirty="0"/>
              <a:t>La </a:t>
            </a:r>
            <a:r>
              <a:rPr lang="es-PR" sz="3800" dirty="0">
                <a:solidFill>
                  <a:srgbClr val="C00000"/>
                </a:solidFill>
              </a:rPr>
              <a:t>planificación anticipada </a:t>
            </a:r>
            <a:r>
              <a:rPr lang="es-PR" sz="3800" dirty="0"/>
              <a:t>del curso toma mayor relevancia en la fase inicial de la planificación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94853705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1447800"/>
            <a:ext cx="10845800" cy="1143000"/>
          </a:xfrm>
        </p:spPr>
        <p:txBody>
          <a:bodyPr/>
          <a:lstStyle/>
          <a:p>
            <a:r>
              <a:rPr lang="es-PR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general para un curso en línea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Adaptación del curso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200400"/>
            <a:ext cx="10388600" cy="3155951"/>
          </a:xfrm>
        </p:spPr>
        <p:txBody>
          <a:bodyPr/>
          <a:lstStyle/>
          <a:p>
            <a:pPr marL="0" indent="0">
              <a:buNone/>
            </a:pPr>
            <a:r>
              <a:rPr lang="es-PR" sz="3600" dirty="0"/>
              <a:t>…. conlleva </a:t>
            </a:r>
            <a:r>
              <a:rPr lang="es-PR" sz="3600" b="1" dirty="0"/>
              <a:t>adaptar todos los componentes del curso al ambiente de enseñanza virtual y a las herramientas TICC</a:t>
            </a:r>
            <a:r>
              <a:rPr lang="es-PR" sz="3600" dirty="0"/>
              <a:t>.</a:t>
            </a:r>
          </a:p>
          <a:p>
            <a:pPr marL="0" indent="0">
              <a:buNone/>
            </a:pPr>
            <a:r>
              <a:rPr lang="es-PR" sz="2800" dirty="0"/>
              <a:t>Llorens, Espinosa </a:t>
            </a:r>
            <a:r>
              <a:rPr lang="en-US" sz="2800" dirty="0"/>
              <a:t>&amp; Castro (2013)</a:t>
            </a:r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24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799158618"/>
      </p:ext>
    </p:extLst>
  </p:cSld>
  <p:clrMapOvr>
    <a:masterClrMapping/>
  </p:clrMapOvr>
  <p:transition spd="med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872" y="932762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P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Componentes del Diseño</a:t>
            </a:r>
            <a:br>
              <a:rPr lang="es-PR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b="1" dirty="0"/>
              <a:t>El Estudiante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06451" y="2220912"/>
            <a:ext cx="5386917" cy="639762"/>
          </a:xfrm>
        </p:spPr>
        <p:txBody>
          <a:bodyPr>
            <a:noAutofit/>
          </a:bodyPr>
          <a:lstStyle/>
          <a:p>
            <a:pPr algn="ctr"/>
            <a:r>
              <a:rPr lang="es-PR" sz="3600" dirty="0"/>
              <a:t>Análisis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8355" y="2906712"/>
            <a:ext cx="5386917" cy="3951288"/>
          </a:xfrm>
        </p:spPr>
        <p:txBody>
          <a:bodyPr>
            <a:normAutofit/>
          </a:bodyPr>
          <a:lstStyle/>
          <a:p>
            <a:r>
              <a:rPr lang="es-PR" sz="3200" dirty="0"/>
              <a:t>Conocimientos previos</a:t>
            </a:r>
          </a:p>
          <a:p>
            <a:r>
              <a:rPr lang="es-PR" sz="3200" dirty="0"/>
              <a:t>Perfil</a:t>
            </a:r>
          </a:p>
          <a:p>
            <a:r>
              <a:rPr lang="es-PR" sz="3200" dirty="0"/>
              <a:t>Contexto tecnológico</a:t>
            </a:r>
          </a:p>
          <a:p>
            <a:r>
              <a:rPr lang="es-PR" sz="3200" dirty="0"/>
              <a:t>Habilidades, conocimientos y actitudes previas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41607" y="2243931"/>
            <a:ext cx="5389033" cy="639762"/>
          </a:xfrm>
        </p:spPr>
        <p:txBody>
          <a:bodyPr>
            <a:noAutofit/>
          </a:bodyPr>
          <a:lstStyle/>
          <a:p>
            <a:pPr algn="ctr"/>
            <a:r>
              <a:rPr lang="es-PR" sz="3600" dirty="0"/>
              <a:t>Instrumentos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41608" y="2906712"/>
            <a:ext cx="5389033" cy="3951288"/>
          </a:xfrm>
        </p:spPr>
        <p:txBody>
          <a:bodyPr/>
          <a:lstStyle/>
          <a:p>
            <a:r>
              <a:rPr lang="es-PR" sz="3200" dirty="0"/>
              <a:t>Pre prueba</a:t>
            </a:r>
          </a:p>
          <a:p>
            <a:r>
              <a:rPr lang="es-PR" sz="3200" dirty="0"/>
              <a:t>Cuestionario</a:t>
            </a:r>
          </a:p>
          <a:p>
            <a:r>
              <a:rPr lang="es-PR" sz="3200" dirty="0"/>
              <a:t>Revisión de portafolio</a:t>
            </a:r>
          </a:p>
          <a:p>
            <a:r>
              <a:rPr lang="es-PR" sz="3200" dirty="0"/>
              <a:t>Entre otros</a:t>
            </a:r>
          </a:p>
          <a:p>
            <a:endParaRPr lang="es-P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332778581"/>
      </p:ext>
    </p:extLst>
  </p:cSld>
  <p:clrMapOvr>
    <a:masterClrMapping/>
  </p:clrMapOvr>
  <p:transition spd="med">
    <p:pull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El Estudiante</a:t>
            </a:r>
            <a:br>
              <a:rPr lang="es-P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PR" dirty="0"/>
              <a:t>Contexto Tecnológico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1601349"/>
              </p:ext>
            </p:extLst>
          </p:nvPr>
        </p:nvGraphicFramePr>
        <p:xfrm>
          <a:off x="914400" y="2324909"/>
          <a:ext cx="9931400" cy="4206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78805118"/>
      </p:ext>
    </p:extLst>
  </p:cSld>
  <p:clrMapOvr>
    <a:masterClrMapping/>
  </p:clrMapOvr>
  <p:transition spd="med" advTm="3944">
    <p:pull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749" y="1052512"/>
            <a:ext cx="82296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Estudiante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Contexto Tecnológico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620962"/>
            <a:ext cx="10058400" cy="39179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Habilidades y actitudes para el uso de:</a:t>
            </a:r>
          </a:p>
          <a:p>
            <a:r>
              <a:rPr lang="es-PR" sz="3600" dirty="0"/>
              <a:t>Equipo de computación</a:t>
            </a:r>
          </a:p>
          <a:p>
            <a:r>
              <a:rPr lang="es-PR" sz="3600" dirty="0"/>
              <a:t>Programas y aplicaciones</a:t>
            </a:r>
          </a:p>
          <a:p>
            <a:r>
              <a:rPr lang="es-PR" sz="3600" dirty="0"/>
              <a:t>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883799778"/>
      </p:ext>
    </p:extLst>
  </p:cSld>
  <p:clrMapOvr>
    <a:masterClrMapping/>
  </p:clrMapOvr>
  <p:transition spd="med">
    <p:pull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Objetivos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77" y="2667000"/>
            <a:ext cx="10591800" cy="4525963"/>
          </a:xfrm>
        </p:spPr>
        <p:txBody>
          <a:bodyPr/>
          <a:lstStyle/>
          <a:p>
            <a:pPr marL="0" indent="0">
              <a:buNone/>
            </a:pPr>
            <a:r>
              <a:rPr lang="es-PR" sz="4000" dirty="0"/>
              <a:t>Articulación entre las actividades, asignaciones y evaluaciones </a:t>
            </a:r>
            <a:r>
              <a:rPr lang="es-PR" sz="4000" b="1" dirty="0"/>
              <a:t>y los </a:t>
            </a:r>
            <a:r>
              <a:rPr lang="es-PR" sz="4000" dirty="0"/>
              <a:t>objetivos</a:t>
            </a:r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0384900"/>
      </p:ext>
    </p:extLst>
  </p:cSld>
  <p:clrMapOvr>
    <a:masterClrMapping/>
  </p:clrMapOvr>
  <p:transition spd="med">
    <p:pull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852778"/>
            <a:ext cx="109728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s-PR" dirty="0"/>
              <a:t>Objetivos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32037"/>
            <a:ext cx="10439400" cy="4525963"/>
          </a:xfrm>
        </p:spPr>
        <p:txBody>
          <a:bodyPr/>
          <a:lstStyle/>
          <a:p>
            <a:r>
              <a:rPr lang="es-PR" sz="3600" dirty="0"/>
              <a:t>Lo que el estudiante debe </a:t>
            </a:r>
            <a:r>
              <a:rPr lang="es-PR" sz="3600" b="1" dirty="0"/>
              <a:t>saber, saber hacer o querer hacer</a:t>
            </a:r>
          </a:p>
          <a:p>
            <a:r>
              <a:rPr lang="es-PR" sz="3600" b="1" dirty="0"/>
              <a:t>Conducta observable </a:t>
            </a:r>
            <a:r>
              <a:rPr lang="es-PR" sz="3600" dirty="0"/>
              <a:t>directamente</a:t>
            </a:r>
          </a:p>
          <a:p>
            <a:r>
              <a:rPr lang="es-PR" sz="3600" b="1" dirty="0"/>
              <a:t>Resultado a obtener </a:t>
            </a:r>
            <a:r>
              <a:rPr lang="es-PR" sz="3600" dirty="0"/>
              <a:t>al finalizar el curso</a:t>
            </a:r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29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45646879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327517"/>
            <a:ext cx="10210800" cy="1362075"/>
          </a:xfrm>
        </p:spPr>
        <p:txBody>
          <a:bodyPr>
            <a:normAutofit/>
          </a:bodyPr>
          <a:lstStyle/>
          <a:p>
            <a:pPr algn="ctr"/>
            <a:r>
              <a:rPr lang="es-PR" dirty="0"/>
              <a:t>Importancia del DISEÑO instruccional</a:t>
            </a:r>
            <a:br>
              <a:rPr lang="es-PR" dirty="0"/>
            </a:br>
            <a:r>
              <a:rPr lang="es-PR" dirty="0"/>
              <a:t>PARA LA EAD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7053"/>
            <a:ext cx="10363200" cy="1500187"/>
          </a:xfrm>
        </p:spPr>
        <p:txBody>
          <a:bodyPr>
            <a:normAutofit/>
          </a:bodyPr>
          <a:lstStyle/>
          <a:p>
            <a:pPr algn="ctr"/>
            <a:r>
              <a:rPr lang="es-PR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Instruccional para Educación a Distancia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</a:t>
            </a:fld>
            <a:endParaRPr lang="es-P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026" y="1041506"/>
            <a:ext cx="3990975" cy="190046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3782377"/>
      </p:ext>
    </p:extLst>
  </p:cSld>
  <p:clrMapOvr>
    <a:masterClrMapping/>
  </p:clrMapOvr>
  <p:transition spd="med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Contenido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299055"/>
            <a:ext cx="7924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Lo que aprenderá el estudiante: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PR" sz="3600" dirty="0"/>
              <a:t>	</a:t>
            </a:r>
            <a:r>
              <a:rPr lang="es-PR" sz="3200" dirty="0"/>
              <a:t>Información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PR" sz="3200" dirty="0"/>
              <a:t>	Conocimientos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PR" sz="3200" dirty="0"/>
              <a:t>	Destrezas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s-PR" sz="3200" dirty="0"/>
              <a:t>	Actitudes</a:t>
            </a:r>
          </a:p>
          <a:p>
            <a:pPr lvl="1"/>
            <a:endParaRPr lang="es-P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92007066"/>
      </p:ext>
    </p:extLst>
  </p:cSld>
  <p:clrMapOvr>
    <a:masterClrMapping/>
  </p:clrMapOvr>
  <p:transition spd="med">
    <p:pull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094" y="1046762"/>
            <a:ext cx="109728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Cont. Contenido</a:t>
            </a:r>
            <a:r>
              <a:rPr lang="es-PR" dirty="0"/>
              <a:t/>
            </a:r>
            <a:br>
              <a:rPr lang="es-PR" dirty="0"/>
            </a:br>
            <a:r>
              <a:rPr lang="es-PR" dirty="0"/>
              <a:t>Justificación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332037"/>
            <a:ext cx="7924800" cy="4525963"/>
          </a:xfrm>
        </p:spPr>
        <p:txBody>
          <a:bodyPr>
            <a:normAutofit/>
          </a:bodyPr>
          <a:lstStyle/>
          <a:p>
            <a:r>
              <a:rPr lang="es-PR" sz="3600" dirty="0"/>
              <a:t>Clara y concisa</a:t>
            </a:r>
          </a:p>
          <a:p>
            <a:pPr lvl="1"/>
            <a:r>
              <a:rPr lang="es-PR" dirty="0"/>
              <a:t>Objetivos</a:t>
            </a:r>
          </a:p>
          <a:p>
            <a:pPr lvl="1"/>
            <a:r>
              <a:rPr lang="es-PR" dirty="0"/>
              <a:t>Aprendizajes previos</a:t>
            </a:r>
          </a:p>
          <a:p>
            <a:pPr lvl="1"/>
            <a:r>
              <a:rPr lang="es-PR" dirty="0"/>
              <a:t>Contexto profesional</a:t>
            </a:r>
          </a:p>
          <a:p>
            <a:pPr lvl="1"/>
            <a:r>
              <a:rPr lang="es-PR" dirty="0"/>
              <a:t>Contexto de vida</a:t>
            </a:r>
          </a:p>
          <a:p>
            <a:pPr marL="57150" indent="0" algn="ctr">
              <a:buNone/>
            </a:pPr>
            <a:r>
              <a:rPr lang="en-US" sz="2800" dirty="0" err="1"/>
              <a:t>Báez</a:t>
            </a:r>
            <a:r>
              <a:rPr lang="en-US" sz="2800" dirty="0"/>
              <a:t>, Espinosa &amp; </a:t>
            </a:r>
            <a:r>
              <a:rPr lang="en-US" sz="2800" dirty="0" err="1"/>
              <a:t>Díaz</a:t>
            </a:r>
            <a:r>
              <a:rPr lang="en-US" sz="2800" dirty="0"/>
              <a:t> (2013)</a:t>
            </a:r>
            <a:endParaRPr lang="es-PR" sz="2800" dirty="0"/>
          </a:p>
          <a:p>
            <a:pPr lvl="1"/>
            <a:endParaRPr lang="es-PR" dirty="0"/>
          </a:p>
          <a:p>
            <a:pPr lvl="1"/>
            <a:endParaRPr lang="es-P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98287600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Cont. Contenido</a:t>
            </a:r>
            <a:br>
              <a:rPr lang="es-P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PR" dirty="0"/>
              <a:t>Selección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2514600"/>
            <a:ext cx="10287000" cy="4525963"/>
          </a:xfrm>
        </p:spPr>
        <p:txBody>
          <a:bodyPr/>
          <a:lstStyle/>
          <a:p>
            <a:pPr marL="0" indent="0">
              <a:buNone/>
            </a:pPr>
            <a:r>
              <a:rPr lang="es-PR" sz="3600" dirty="0"/>
              <a:t>Descartar el contenido no relevante para la consecución de los objetivos</a:t>
            </a:r>
          </a:p>
          <a:p>
            <a:pPr lvl="1"/>
            <a:endParaRPr lang="es-PR" dirty="0"/>
          </a:p>
          <a:p>
            <a:pPr lvl="1"/>
            <a:endParaRPr lang="es-PR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54632108"/>
      </p:ext>
    </p:extLst>
  </p:cSld>
  <p:clrMapOvr>
    <a:masterClrMapping/>
  </p:clrMapOvr>
  <p:transition spd="med">
    <p:pull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¿Cómo Aprenderá el Contenido?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32038"/>
            <a:ext cx="9906000" cy="4525963"/>
          </a:xfrm>
        </p:spPr>
        <p:txBody>
          <a:bodyPr>
            <a:normAutofit/>
          </a:bodyPr>
          <a:lstStyle/>
          <a:p>
            <a:pPr marL="514350" indent="-457200"/>
            <a:r>
              <a:rPr lang="es-PR" sz="3600" dirty="0"/>
              <a:t>Estrategias </a:t>
            </a:r>
          </a:p>
          <a:p>
            <a:pPr marL="514350" indent="-457200"/>
            <a:r>
              <a:rPr lang="es-PR" sz="3600" dirty="0"/>
              <a:t>Actividades</a:t>
            </a:r>
          </a:p>
          <a:p>
            <a:pPr marL="514350" indent="-457200"/>
            <a:r>
              <a:rPr lang="es-PR" sz="3600" dirty="0"/>
              <a:t>Instrucciones</a:t>
            </a:r>
          </a:p>
          <a:p>
            <a:pPr marL="514350" indent="-457200"/>
            <a:r>
              <a:rPr lang="es-PR" sz="3600" dirty="0"/>
              <a:t>Recursos y materiales didácticos</a:t>
            </a:r>
          </a:p>
          <a:p>
            <a:pPr marL="514350" indent="-457200"/>
            <a:r>
              <a:rPr lang="es-PR" sz="3600" dirty="0"/>
              <a:t>Tiempos esperados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956602201"/>
      </p:ext>
    </p:extLst>
  </p:cSld>
  <p:clrMapOvr>
    <a:masterClrMapping/>
  </p:clrMapOvr>
  <p:transition spd="med">
    <p:pull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431708"/>
            <a:ext cx="82296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Estrategias de enseñanza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34</a:t>
            </a:fld>
            <a:endParaRPr lang="es-PR"/>
          </a:p>
        </p:txBody>
      </p:sp>
      <p:sp>
        <p:nvSpPr>
          <p:cNvPr id="3" name="TextBox 2"/>
          <p:cNvSpPr txBox="1"/>
          <p:nvPr/>
        </p:nvSpPr>
        <p:spPr>
          <a:xfrm>
            <a:off x="965947" y="5752598"/>
            <a:ext cx="35433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R" sz="2000"/>
              <a:t>Bernárdez (2007)</a:t>
            </a:r>
            <a:endParaRPr lang="en-US" sz="2000"/>
          </a:p>
          <a:p>
            <a:endParaRPr lang="es-PR"/>
          </a:p>
        </p:txBody>
      </p:sp>
      <p:sp>
        <p:nvSpPr>
          <p:cNvPr id="7" name="Rectangle 6"/>
          <p:cNvSpPr/>
          <p:nvPr/>
        </p:nvSpPr>
        <p:spPr>
          <a:xfrm>
            <a:off x="965947" y="2891173"/>
            <a:ext cx="97782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R" sz="3600" b="1" dirty="0"/>
              <a:t>Actividades de interacción </a:t>
            </a:r>
            <a:r>
              <a:rPr lang="es-PR" sz="3600" dirty="0"/>
              <a:t>tanto para el estudiante como para grupos.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30005931"/>
      </p:ext>
    </p:extLst>
  </p:cSld>
  <p:clrMapOvr>
    <a:masterClrMapping/>
  </p:clrMapOvr>
  <p:transition spd="med">
    <p:pull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78" y="884622"/>
            <a:ext cx="82296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r>
              <a:rPr lang="es-PR" dirty="0"/>
              <a:t>Métodos de Enseñanza en Línea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10287000" cy="4525963"/>
          </a:xfrm>
        </p:spPr>
        <p:txBody>
          <a:bodyPr/>
          <a:lstStyle/>
          <a:p>
            <a:pPr marL="0" indent="0">
              <a:buNone/>
            </a:pPr>
            <a:r>
              <a:rPr lang="es-PR" sz="3600" dirty="0"/>
              <a:t>Selección de tecnologías sincrónicas o asincrónicas en articulación con los objetivos y las tecnologías </a:t>
            </a:r>
          </a:p>
          <a:p>
            <a:r>
              <a:rPr lang="es-PR" sz="3600" b="1" dirty="0"/>
              <a:t>Sincrónicos</a:t>
            </a:r>
            <a:r>
              <a:rPr lang="es-PR" sz="3600" dirty="0"/>
              <a:t>—tiempo real</a:t>
            </a:r>
          </a:p>
          <a:p>
            <a:r>
              <a:rPr lang="es-PR" sz="3600" b="1" dirty="0"/>
              <a:t>Asincrónicos</a:t>
            </a:r>
            <a:r>
              <a:rPr lang="es-PR" sz="3600" dirty="0"/>
              <a:t>—tiempo diferido</a:t>
            </a:r>
          </a:p>
          <a:p>
            <a:endParaRPr lang="es-P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004357186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278" y="884622"/>
            <a:ext cx="82296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r>
              <a:rPr lang="es-PR" dirty="0"/>
              <a:t>Métodos de Enseñanza en Línea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514600"/>
            <a:ext cx="10287000" cy="4525963"/>
          </a:xfrm>
        </p:spPr>
        <p:txBody>
          <a:bodyPr/>
          <a:lstStyle/>
          <a:p>
            <a:pPr marL="0" indent="0">
              <a:buNone/>
            </a:pPr>
            <a:r>
              <a:rPr lang="es-PR" sz="3600" dirty="0"/>
              <a:t>Hoja suelta:  </a:t>
            </a:r>
            <a:r>
              <a:rPr lang="es-PR" sz="3600" i="1" dirty="0"/>
              <a:t>Métodos de enseñanza en línea</a:t>
            </a:r>
            <a:endParaRPr lang="es-PR" sz="3600" dirty="0"/>
          </a:p>
          <a:p>
            <a:endParaRPr lang="es-P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2372680"/>
      </p:ext>
    </p:extLst>
  </p:cSld>
  <p:clrMapOvr>
    <a:masterClrMapping/>
  </p:clrMapOvr>
  <p:transition spd="med">
    <p:pull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Métodos Sincrónicos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Ventajas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312" y="2465264"/>
            <a:ext cx="10210800" cy="4235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Permiten:</a:t>
            </a:r>
          </a:p>
          <a:p>
            <a:r>
              <a:rPr lang="es-PR" sz="3400" dirty="0"/>
              <a:t>Ofrecer respuestas inmediatas</a:t>
            </a:r>
          </a:p>
          <a:p>
            <a:r>
              <a:rPr lang="es-PR" sz="3400" dirty="0"/>
              <a:t>Expresar los pensamientos, y  la parte afectiva y emocional</a:t>
            </a:r>
          </a:p>
          <a:p>
            <a:r>
              <a:rPr lang="es-PR" sz="3400" dirty="0"/>
              <a:t>Responder a las necesidades de interacción afectiva y emocional, de espontaneidad y de apoyo espiritual </a:t>
            </a:r>
          </a:p>
          <a:p>
            <a:endParaRPr lang="es-PR" sz="4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219476860"/>
      </p:ext>
    </p:extLst>
  </p:cSld>
  <p:clrMapOvr>
    <a:masterClrMapping/>
  </p:clrMapOvr>
  <p:transition spd="med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Métodos Sincrónicos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Desventajas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303173"/>
            <a:ext cx="10363200" cy="4235740"/>
          </a:xfrm>
        </p:spPr>
        <p:txBody>
          <a:bodyPr>
            <a:normAutofit/>
          </a:bodyPr>
          <a:lstStyle/>
          <a:p>
            <a:r>
              <a:rPr lang="es-PR" sz="3600" dirty="0"/>
              <a:t>Fragilidad tecnológica por pérdida de conexión</a:t>
            </a:r>
          </a:p>
          <a:p>
            <a:r>
              <a:rPr lang="es-PR" sz="3600" dirty="0"/>
              <a:t>Dificultad para mantener la atención del estudiante por largos periodos de tiempo</a:t>
            </a:r>
          </a:p>
          <a:p>
            <a:r>
              <a:rPr lang="es-PR" sz="3600" dirty="0"/>
              <a:t>Alto grado de preparación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86008726"/>
      </p:ext>
    </p:extLst>
  </p:cSld>
  <p:clrMapOvr>
    <a:masterClrMapping/>
  </p:clrMapOvr>
  <p:transition spd="med">
    <p:pull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10363199" cy="1143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Métodos Asincrónicos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Ventajas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286000"/>
            <a:ext cx="10820400" cy="3423698"/>
          </a:xfrm>
        </p:spPr>
        <p:txBody>
          <a:bodyPr>
            <a:normAutofit fontScale="92500"/>
          </a:bodyPr>
          <a:lstStyle/>
          <a:p>
            <a:r>
              <a:rPr lang="es-PR" sz="3600" dirty="0"/>
              <a:t>Mayor flexibilidad para el estudiante </a:t>
            </a:r>
          </a:p>
          <a:p>
            <a:r>
              <a:rPr lang="es-PR" sz="3600" dirty="0"/>
              <a:t>Mayor profundidad en la participación y en la interacción con los contenidos</a:t>
            </a:r>
          </a:p>
          <a:p>
            <a:r>
              <a:rPr lang="es-PR" sz="3600" dirty="0"/>
              <a:t>Fortalecimiento del pensamiento crítico</a:t>
            </a:r>
          </a:p>
          <a:p>
            <a:r>
              <a:rPr lang="es-PR" sz="3600" dirty="0"/>
              <a:t>Acceso en línea a repositorios universales de conocimientos y a comunidades globales de aprendizaje</a:t>
            </a:r>
          </a:p>
          <a:p>
            <a:endParaRPr lang="es-PR" sz="3600" dirty="0"/>
          </a:p>
          <a:p>
            <a:pPr marL="0" indent="0">
              <a:buNone/>
            </a:pPr>
            <a:endParaRPr lang="es-P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39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2639298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47800" y="1240667"/>
            <a:ext cx="9525000" cy="960438"/>
          </a:xfrm>
        </p:spPr>
        <p:txBody>
          <a:bodyPr>
            <a:normAutofit fontScale="90000"/>
          </a:bodyPr>
          <a:lstStyle/>
          <a:p>
            <a:r>
              <a:rPr lang="es-P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Diseño Instruccional para la </a:t>
            </a:r>
            <a:r>
              <a:rPr lang="es-P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EaD</a:t>
            </a:r>
            <a:r>
              <a:rPr lang="es-PR" b="1" dirty="0"/>
              <a:t/>
            </a:r>
            <a:br>
              <a:rPr lang="es-PR" b="1" dirty="0"/>
            </a:br>
            <a:r>
              <a:rPr lang="es-PR" b="1" dirty="0"/>
              <a:t>Definición</a:t>
            </a:r>
            <a:endParaRPr lang="es-PR" sz="49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1257300" y="2774950"/>
            <a:ext cx="9906000" cy="376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Técnica intelectual que utiliza el profesional responsable para la </a:t>
            </a:r>
            <a:r>
              <a:rPr lang="es-PR" sz="3600" b="1" dirty="0">
                <a:solidFill>
                  <a:srgbClr val="C00000"/>
                </a:solidFill>
              </a:rPr>
              <a:t>aplicación apropiada de la tecnología</a:t>
            </a:r>
            <a:r>
              <a:rPr lang="es-PR" sz="3600" dirty="0"/>
              <a:t> en el proceso de enseñanza-aprendizaje</a:t>
            </a:r>
            <a:r>
              <a:rPr lang="es-PR" sz="4000" dirty="0"/>
              <a:t>.  </a:t>
            </a:r>
          </a:p>
          <a:p>
            <a:pPr marL="0" indent="0">
              <a:buNone/>
            </a:pPr>
            <a:r>
              <a:rPr lang="es-PR" sz="2800" dirty="0"/>
              <a:t>Simonson, et al. (2006)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 dirty="0"/>
          </a:p>
        </p:txBody>
      </p:sp>
    </p:spTree>
    <p:extLst>
      <p:ext uri="{BB962C8B-B14F-4D97-AF65-F5344CB8AC3E}">
        <p14:creationId xmlns:p14="http://schemas.microsoft.com/office/powerpoint/2010/main" val="4045267314"/>
      </p:ext>
    </p:extLst>
  </p:cSld>
  <p:clrMapOvr>
    <a:masterClrMapping/>
  </p:clrMapOvr>
  <p:transition spd="med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424" y="1143000"/>
            <a:ext cx="10972800" cy="1143000"/>
          </a:xfrm>
        </p:spPr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Métodos Asincrónicos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Desventajas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622260"/>
            <a:ext cx="9982200" cy="4235740"/>
          </a:xfrm>
        </p:spPr>
        <p:txBody>
          <a:bodyPr>
            <a:normAutofit/>
          </a:bodyPr>
          <a:lstStyle/>
          <a:p>
            <a:r>
              <a:rPr lang="es-PR" sz="3600" dirty="0"/>
              <a:t>Fríos</a:t>
            </a:r>
          </a:p>
          <a:p>
            <a:r>
              <a:rPr lang="es-PR" sz="3600" dirty="0"/>
              <a:t>Demanda de tiempo</a:t>
            </a:r>
          </a:p>
          <a:p>
            <a:r>
              <a:rPr lang="es-PR" sz="3600" dirty="0"/>
              <a:t>Alto grado de auto disciplina y de control de ansiedad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40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85309364"/>
      </p:ext>
    </p:extLst>
  </p:cSld>
  <p:clrMapOvr>
    <a:masterClrMapping/>
  </p:clrMapOvr>
  <p:transition spd="med">
    <p:pull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Tecnología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5736"/>
            <a:ext cx="10134600" cy="4235740"/>
          </a:xfrm>
        </p:spPr>
        <p:txBody>
          <a:bodyPr>
            <a:normAutofit/>
          </a:bodyPr>
          <a:lstStyle/>
          <a:p>
            <a:r>
              <a:rPr lang="es-PR" sz="3600" dirty="0"/>
              <a:t>Criterios de selección:</a:t>
            </a:r>
          </a:p>
          <a:p>
            <a:pPr lvl="1"/>
            <a:r>
              <a:rPr lang="es-PR" sz="3200" dirty="0"/>
              <a:t>Disponibilidad</a:t>
            </a:r>
          </a:p>
          <a:p>
            <a:pPr lvl="1"/>
            <a:r>
              <a:rPr lang="es-PR" sz="3200" dirty="0"/>
              <a:t>Actitud y aptitud tecnológica de los estudiantes</a:t>
            </a:r>
            <a:endParaRPr lang="es-PR" dirty="0"/>
          </a:p>
          <a:p>
            <a:pPr marL="0" indent="0">
              <a:buNone/>
            </a:pPr>
            <a:endParaRPr lang="es-PR" sz="3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41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476903002"/>
      </p:ext>
    </p:extLst>
  </p:cSld>
  <p:clrMapOvr>
    <a:masterClrMapping/>
  </p:clrMapOvr>
  <p:transition spd="med">
    <p:pull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812" y="914400"/>
            <a:ext cx="10972800" cy="1143000"/>
          </a:xfrm>
        </p:spPr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Materiales y Recursos Didácticos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12" y="2309625"/>
            <a:ext cx="10591800" cy="4525963"/>
          </a:xfrm>
        </p:spPr>
        <p:txBody>
          <a:bodyPr>
            <a:normAutofit/>
          </a:bodyPr>
          <a:lstStyle/>
          <a:p>
            <a:pPr marL="628650" indent="-571500"/>
            <a:r>
              <a:rPr lang="es-PR" sz="3600" dirty="0"/>
              <a:t>Autosuficientes</a:t>
            </a:r>
            <a:endParaRPr lang="en-US" sz="3600" dirty="0"/>
          </a:p>
          <a:p>
            <a:pPr marL="628650" indent="-571500"/>
            <a:r>
              <a:rPr lang="es-PR" sz="3600" dirty="0"/>
              <a:t>Facilitar el aprendizaje autónomo</a:t>
            </a:r>
          </a:p>
          <a:p>
            <a:pPr marL="628650" indent="-571500"/>
            <a:r>
              <a:rPr lang="es-PR" sz="3600" dirty="0"/>
              <a:t>Estar apoyados en las estrategias</a:t>
            </a:r>
          </a:p>
          <a:p>
            <a:pPr marL="628650" indent="-571500"/>
            <a:r>
              <a:rPr lang="es-PR" sz="3600" dirty="0"/>
              <a:t>Tomar en cuenta las cualidades de las tecnologías que les dan soporte  </a:t>
            </a:r>
          </a:p>
          <a:p>
            <a:pPr marL="57150" indent="0">
              <a:buNone/>
            </a:pPr>
            <a:r>
              <a:rPr lang="en-US" sz="2800" dirty="0" err="1"/>
              <a:t>Báez</a:t>
            </a:r>
            <a:r>
              <a:rPr lang="en-US" sz="2800" dirty="0"/>
              <a:t>, Espinosa &amp; </a:t>
            </a:r>
            <a:r>
              <a:rPr lang="en-US" sz="2800" dirty="0" err="1"/>
              <a:t>Díaz</a:t>
            </a:r>
            <a:r>
              <a:rPr lang="en-US" sz="2800" dirty="0"/>
              <a:t> (2013)</a:t>
            </a:r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42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706969329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Materiales y Recursos Didácticos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95513"/>
            <a:ext cx="9753600" cy="4525963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s-PR" sz="3600"/>
              <a:t>Incluir:</a:t>
            </a:r>
          </a:p>
          <a:p>
            <a:pPr marL="628650" indent="-571500"/>
            <a:r>
              <a:rPr lang="es-PR" sz="3600"/>
              <a:t>Orientaciones</a:t>
            </a:r>
          </a:p>
          <a:p>
            <a:pPr marL="628650" indent="-571500"/>
            <a:r>
              <a:rPr lang="es-PR" sz="3600"/>
              <a:t>Elementos motivadores</a:t>
            </a:r>
          </a:p>
          <a:p>
            <a:pPr marL="628650" indent="-571500"/>
            <a:r>
              <a:rPr lang="es-PR" sz="3600"/>
              <a:t>Contenidos clarificadores y estimulantes</a:t>
            </a:r>
          </a:p>
          <a:p>
            <a:pPr marL="628650" indent="-571500"/>
            <a:r>
              <a:rPr lang="es-PR" sz="3600"/>
              <a:t>Refuerzos e indicaciones </a:t>
            </a:r>
          </a:p>
          <a:p>
            <a:pPr marL="57150" indent="0">
              <a:buNone/>
            </a:pPr>
            <a:r>
              <a:rPr lang="en-US" sz="2800"/>
              <a:t>Báez, Espinosa &amp; </a:t>
            </a:r>
            <a:r>
              <a:rPr lang="en-US" sz="2800" err="1"/>
              <a:t>Díaz</a:t>
            </a:r>
            <a:r>
              <a:rPr lang="en-US" sz="2800"/>
              <a:t> (2013)</a:t>
            </a:r>
            <a:endParaRPr lang="es-PR" sz="2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43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748357644"/>
      </p:ext>
    </p:extLst>
  </p:cSld>
  <p:clrMapOvr>
    <a:masterClrMapping/>
  </p:clrMapOvr>
  <p:transition spd="med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Componentes del Diseño </a:t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Evaluación del Aprendizaje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90800"/>
            <a:ext cx="10363200" cy="4525963"/>
          </a:xfrm>
        </p:spPr>
        <p:txBody>
          <a:bodyPr>
            <a:normAutofit/>
          </a:bodyPr>
          <a:lstStyle/>
          <a:p>
            <a:r>
              <a:rPr lang="es-PR" sz="3600" b="1" dirty="0"/>
              <a:t>La evaluación continua y el monitoreo del aprendizaje</a:t>
            </a:r>
            <a:r>
              <a:rPr lang="es-PR" sz="3600" dirty="0"/>
              <a:t> son elementos claves para el éxito de los procesos del aprendizaje en línea.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44</a:t>
            </a:fld>
            <a:endParaRPr lang="es-P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563" y="4214813"/>
            <a:ext cx="233362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27997"/>
      </p:ext>
    </p:extLst>
  </p:cSld>
  <p:clrMapOvr>
    <a:masterClrMapping/>
  </p:clrMapOvr>
  <p:transition spd="med">
    <p:pull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48031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s-P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Evaluación del Aprendizaje</a:t>
            </a:r>
            <a:br>
              <a:rPr lang="es-PR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PR" b="1" dirty="0"/>
              <a:t>Aspectos a Considerar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540655"/>
            <a:ext cx="5384800" cy="4525963"/>
          </a:xfrm>
        </p:spPr>
        <p:txBody>
          <a:bodyPr>
            <a:normAutofit/>
          </a:bodyPr>
          <a:lstStyle/>
          <a:p>
            <a:pPr marL="514350" indent="-457200"/>
            <a:r>
              <a:rPr lang="es-PR" sz="3500" dirty="0"/>
              <a:t>Productos</a:t>
            </a:r>
          </a:p>
          <a:p>
            <a:pPr marL="514350" indent="-457200"/>
            <a:r>
              <a:rPr lang="es-PR" sz="3500" dirty="0"/>
              <a:t>Entregables o evidencias de desempeño</a:t>
            </a:r>
          </a:p>
          <a:p>
            <a:pPr marL="514350" indent="-457200"/>
            <a:r>
              <a:rPr lang="es-PR" sz="3500" dirty="0"/>
              <a:t>Valores de calificación</a:t>
            </a:r>
          </a:p>
          <a:p>
            <a:pPr marL="514350" indent="-457200"/>
            <a:r>
              <a:rPr lang="es-PR" sz="3500" dirty="0"/>
              <a:t>Pruebas</a:t>
            </a:r>
          </a:p>
          <a:p>
            <a:pPr marL="457200" lvl="1" indent="0">
              <a:buNone/>
            </a:pPr>
            <a:r>
              <a:rPr lang="en-US" sz="2400" dirty="0" err="1"/>
              <a:t>Báez</a:t>
            </a:r>
            <a:r>
              <a:rPr lang="en-US" sz="2400" dirty="0"/>
              <a:t>, Espinosa &amp; </a:t>
            </a:r>
            <a:r>
              <a:rPr lang="en-US" sz="2400" dirty="0" err="1"/>
              <a:t>Díaz</a:t>
            </a:r>
            <a:r>
              <a:rPr lang="en-US" sz="2400" dirty="0"/>
              <a:t> (2013)</a:t>
            </a:r>
            <a:endParaRPr lang="es-PR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096000" y="2540655"/>
            <a:ext cx="5384800" cy="4525963"/>
          </a:xfrm>
        </p:spPr>
        <p:txBody>
          <a:bodyPr>
            <a:normAutofit/>
          </a:bodyPr>
          <a:lstStyle/>
          <a:p>
            <a:pPr marL="514350" indent="-457200"/>
            <a:r>
              <a:rPr lang="es-PR" sz="3600"/>
              <a:t>Procedimientos</a:t>
            </a:r>
          </a:p>
          <a:p>
            <a:pPr marL="514350" indent="-457200"/>
            <a:r>
              <a:rPr lang="es-PR" sz="3600"/>
              <a:t>Requisitos</a:t>
            </a:r>
          </a:p>
          <a:p>
            <a:pPr marL="514350" indent="-457200"/>
            <a:r>
              <a:rPr lang="es-PR" sz="3600"/>
              <a:t>Recursos</a:t>
            </a:r>
          </a:p>
          <a:p>
            <a:pPr marL="514350" indent="-457200"/>
            <a:r>
              <a:rPr lang="es-PR" sz="3600"/>
              <a:t>Tiempos esperados</a:t>
            </a:r>
          </a:p>
          <a:p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45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089107482"/>
      </p:ext>
    </p:extLst>
  </p:cSld>
  <p:clrMapOvr>
    <a:masterClrMapping/>
  </p:clrMapOvr>
  <p:transition spd="med">
    <p:pull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Evaluación del Aprendizaje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Recomendaciones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312" y="2313342"/>
            <a:ext cx="10591800" cy="3782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4000" dirty="0"/>
              <a:t>Ofrecer retroalimentación, y análisis detallado y personalizado</a:t>
            </a:r>
          </a:p>
          <a:p>
            <a:r>
              <a:rPr lang="es-PR" sz="3600" b="1" dirty="0"/>
              <a:t>Anotaciones (</a:t>
            </a:r>
            <a:r>
              <a:rPr lang="es-PR" sz="3600" b="1" i="1" dirty="0" err="1"/>
              <a:t>track</a:t>
            </a:r>
            <a:r>
              <a:rPr lang="es-PR" sz="3600" b="1" i="1" dirty="0"/>
              <a:t> </a:t>
            </a:r>
            <a:r>
              <a:rPr lang="es-PR" sz="3600" b="1" i="1" dirty="0" err="1"/>
              <a:t>changes</a:t>
            </a:r>
            <a:r>
              <a:rPr lang="es-PR" sz="3600" b="1" dirty="0"/>
              <a:t>)</a:t>
            </a:r>
          </a:p>
          <a:p>
            <a:r>
              <a:rPr lang="es-PR" sz="3600" b="1" dirty="0"/>
              <a:t>Rúbricas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21953047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Evaluación del Aprendizaje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Recomendaciones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90800"/>
            <a:ext cx="10515600" cy="4525963"/>
          </a:xfrm>
        </p:spPr>
        <p:txBody>
          <a:bodyPr>
            <a:normAutofit/>
          </a:bodyPr>
          <a:lstStyle/>
          <a:p>
            <a:r>
              <a:rPr lang="es-PR" sz="3600" b="1" dirty="0"/>
              <a:t>Establecer tiempos y modos </a:t>
            </a:r>
            <a:r>
              <a:rPr lang="es-PR" sz="3600" dirty="0"/>
              <a:t>en que se emitirá la retroalimentación y evaluación del aprendizaje</a:t>
            </a:r>
          </a:p>
          <a:p>
            <a:r>
              <a:rPr lang="es-PR" sz="3600" b="1" dirty="0"/>
              <a:t>Planificar el seguimiento </a:t>
            </a:r>
            <a:r>
              <a:rPr lang="es-PR" sz="3600" dirty="0"/>
              <a:t>al proceso del aprendizaje del alumno</a:t>
            </a:r>
          </a:p>
          <a:p>
            <a:pPr marL="0" indent="0">
              <a:buNone/>
            </a:pPr>
            <a:endParaRPr lang="es-PR" sz="4000" dirty="0"/>
          </a:p>
          <a:p>
            <a:pPr marL="0" indent="0">
              <a:buNone/>
            </a:pPr>
            <a:endParaRPr lang="es-PR" sz="2800" dirty="0"/>
          </a:p>
          <a:p>
            <a:pPr lvl="1"/>
            <a:endParaRPr lang="en-US" sz="3600" dirty="0"/>
          </a:p>
          <a:p>
            <a:endParaRPr lang="es-PR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47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47424485"/>
      </p:ext>
    </p:extLst>
  </p:cSld>
  <p:clrMapOvr>
    <a:masterClrMapping/>
  </p:clrMapOvr>
  <p:transition spd="med">
    <p:pull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  <a:t>Cont. Evaluación del Aprendizaje</a:t>
            </a:r>
            <a:br>
              <a:rPr lang="es-PR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/>
              <a:t>Recomendaciones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600"/>
            <a:ext cx="10515600" cy="4525963"/>
          </a:xfrm>
        </p:spPr>
        <p:txBody>
          <a:bodyPr>
            <a:normAutofit/>
          </a:bodyPr>
          <a:lstStyle/>
          <a:p>
            <a:r>
              <a:rPr lang="es-PR" sz="3600"/>
              <a:t>Establecer un </a:t>
            </a:r>
            <a:r>
              <a:rPr lang="es-PR" sz="3600" b="1"/>
              <a:t>calendario</a:t>
            </a:r>
            <a:r>
              <a:rPr lang="es-PR" sz="3600"/>
              <a:t> </a:t>
            </a:r>
          </a:p>
          <a:p>
            <a:r>
              <a:rPr lang="es-PR" sz="3600"/>
              <a:t>Acordar </a:t>
            </a:r>
            <a:r>
              <a:rPr lang="es-PR" sz="3600" b="1"/>
              <a:t>medios y formas de comunicación e información</a:t>
            </a:r>
          </a:p>
          <a:p>
            <a:pPr marL="0" indent="0">
              <a:buNone/>
            </a:pPr>
            <a:r>
              <a:rPr lang="en-US" sz="2800"/>
              <a:t>Báez, Espinosa &amp; </a:t>
            </a:r>
            <a:r>
              <a:rPr lang="en-US" sz="2800" err="1"/>
              <a:t>Díaz</a:t>
            </a:r>
            <a:r>
              <a:rPr lang="en-US" sz="2800"/>
              <a:t> (2013)</a:t>
            </a:r>
            <a:endParaRPr lang="es-PR" sz="2800"/>
          </a:p>
          <a:p>
            <a:pPr marL="0" indent="0">
              <a:buNone/>
            </a:pPr>
            <a:endParaRPr lang="es-PR" sz="2800"/>
          </a:p>
          <a:p>
            <a:pPr lvl="1"/>
            <a:endParaRPr lang="en-US" sz="3600"/>
          </a:p>
          <a:p>
            <a:endParaRPr lang="es-PR" sz="40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48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99573085"/>
      </p:ext>
    </p:extLst>
  </p:cSld>
  <p:clrMapOvr>
    <a:masterClrMapping/>
  </p:clrMapOvr>
  <p:transition spd="med">
    <p:pull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762000"/>
            <a:ext cx="6172200" cy="685800"/>
          </a:xfrm>
        </p:spPr>
        <p:txBody>
          <a:bodyPr/>
          <a:lstStyle/>
          <a:p>
            <a:r>
              <a:rPr lang="en-US"/>
              <a:t>Referencias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10363200" cy="5029200"/>
          </a:xfrm>
        </p:spPr>
        <p:txBody>
          <a:bodyPr>
            <a:noAutofit/>
          </a:bodyPr>
          <a:lstStyle/>
          <a:p>
            <a:r>
              <a:rPr lang="en-US" sz="2700" b="1" err="1"/>
              <a:t>Bernárdez</a:t>
            </a:r>
            <a:r>
              <a:rPr lang="en-US" sz="2700" b="1"/>
              <a:t> M. (2007).  </a:t>
            </a:r>
            <a:r>
              <a:rPr lang="en-US" sz="2700" i="1" err="1"/>
              <a:t>Diseño</a:t>
            </a:r>
            <a:r>
              <a:rPr lang="en-US" sz="2700" i="1"/>
              <a:t>, </a:t>
            </a:r>
            <a:r>
              <a:rPr lang="en-US" sz="2700" i="1" err="1"/>
              <a:t>producción</a:t>
            </a:r>
            <a:r>
              <a:rPr lang="en-US" sz="2700" i="1"/>
              <a:t> e </a:t>
            </a:r>
            <a:r>
              <a:rPr lang="en-US" sz="2700" i="1" err="1"/>
              <a:t>implementación</a:t>
            </a:r>
            <a:r>
              <a:rPr lang="en-US" sz="2700" i="1"/>
              <a:t> de e-learning:  </a:t>
            </a:r>
            <a:r>
              <a:rPr lang="en-US" sz="2700" i="1" err="1"/>
              <a:t>metodología</a:t>
            </a:r>
            <a:r>
              <a:rPr lang="en-US" sz="2700" i="1"/>
              <a:t> y </a:t>
            </a:r>
            <a:r>
              <a:rPr lang="en-US" sz="2700" i="1" err="1"/>
              <a:t>modelos</a:t>
            </a:r>
            <a:r>
              <a:rPr lang="en-US" sz="2700"/>
              <a:t>, </a:t>
            </a:r>
            <a:r>
              <a:rPr lang="en-US" sz="2700" err="1"/>
              <a:t>AuthorHouse</a:t>
            </a:r>
            <a:r>
              <a:rPr lang="en-US" sz="2700"/>
              <a:t>.  (1era ed.), Bloomington.</a:t>
            </a:r>
          </a:p>
          <a:p>
            <a:r>
              <a:rPr lang="en-US" sz="2700" b="1"/>
              <a:t>Henry, J. &amp; Meadows, J. </a:t>
            </a:r>
            <a:r>
              <a:rPr lang="en-US" sz="2700"/>
              <a:t>(20 de </a:t>
            </a:r>
            <a:r>
              <a:rPr lang="en-US" sz="2700" err="1"/>
              <a:t>enero</a:t>
            </a:r>
            <a:r>
              <a:rPr lang="en-US" sz="2700"/>
              <a:t> de 2008).  An absolutely riveting online course:  nine principles for excellence in web-based teaching (</a:t>
            </a:r>
            <a:r>
              <a:rPr lang="es-PR" sz="2700"/>
              <a:t>Un curso virtual totalmente fascinante: nueve principios para la excelencia en la enseñanza en línea</a:t>
            </a:r>
            <a:r>
              <a:rPr lang="en-US" sz="2700"/>
              <a:t>). </a:t>
            </a:r>
            <a:r>
              <a:rPr lang="en-US" sz="2700" i="1"/>
              <a:t>The Canadian Journal of Learning and Technology. </a:t>
            </a:r>
            <a:r>
              <a:rPr lang="en-US" sz="2700" err="1"/>
              <a:t>Recuperado</a:t>
            </a:r>
            <a:r>
              <a:rPr lang="en-US" sz="2700"/>
              <a:t> de </a:t>
            </a:r>
            <a:r>
              <a:rPr lang="en-US" sz="2700">
                <a:hlinkClick r:id="rId3"/>
              </a:rPr>
              <a:t>https://www.cjlt.ca/index.php/cjlt/article/view/26431/19613</a:t>
            </a:r>
            <a:r>
              <a:rPr lang="en-US" sz="2700"/>
              <a:t> (original en </a:t>
            </a:r>
            <a:r>
              <a:rPr lang="en-US" sz="2700" err="1"/>
              <a:t>inlgés</a:t>
            </a:r>
            <a:r>
              <a:rPr lang="en-US" sz="2700"/>
              <a:t>); </a:t>
            </a:r>
            <a:r>
              <a:rPr lang="en-US" sz="2700">
                <a:hlinkClick r:id="rId4"/>
              </a:rPr>
              <a:t>http://www.pent.org.ar/centro-de-recursos/un-curso-virtual-totalmente-fascinante-nueve-principios-para-excelencia-ensenanza</a:t>
            </a:r>
            <a:r>
              <a:rPr lang="en-US" sz="2700"/>
              <a:t> (</a:t>
            </a:r>
            <a:r>
              <a:rPr lang="en-US" sz="2700" err="1"/>
              <a:t>traducción</a:t>
            </a:r>
            <a:r>
              <a:rPr lang="en-US" sz="2700"/>
              <a:t> al </a:t>
            </a:r>
            <a:r>
              <a:rPr lang="en-US" sz="2700" err="1"/>
              <a:t>español</a:t>
            </a:r>
            <a:r>
              <a:rPr lang="en-US" sz="2700"/>
              <a:t>).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>
                <a:solidFill>
                  <a:srgbClr val="000000">
                    <a:tint val="75000"/>
                  </a:srgbClr>
                </a:solidFill>
              </a:rPr>
              <a:pPr/>
              <a:t>49</a:t>
            </a:fld>
            <a:endParaRPr lang="es-PR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26155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838200"/>
            <a:ext cx="9220200" cy="1462087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Diseño Instruccional para la </a:t>
            </a:r>
            <a:r>
              <a:rPr lang="es-P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EaD</a:t>
            </a:r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5</a:t>
            </a:fld>
            <a:endParaRPr lang="es-PR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0719276"/>
              </p:ext>
            </p:extLst>
          </p:nvPr>
        </p:nvGraphicFramePr>
        <p:xfrm>
          <a:off x="1162050" y="1850897"/>
          <a:ext cx="9982200" cy="4862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9650" y="3127991"/>
            <a:ext cx="2552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R" sz="3600" b="1" dirty="0"/>
              <a:t>DOCENTE</a:t>
            </a:r>
          </a:p>
          <a:p>
            <a:pPr algn="ctr"/>
            <a:r>
              <a:rPr lang="es-PR" sz="3600" b="1" dirty="0"/>
              <a:t>Toma de decisiones informadas</a:t>
            </a:r>
          </a:p>
        </p:txBody>
      </p:sp>
    </p:spTree>
    <p:extLst>
      <p:ext uri="{BB962C8B-B14F-4D97-AF65-F5344CB8AC3E}">
        <p14:creationId xmlns:p14="http://schemas.microsoft.com/office/powerpoint/2010/main" val="3881570729"/>
      </p:ext>
    </p:extLst>
  </p:cSld>
  <p:clrMapOvr>
    <a:masterClrMapping/>
  </p:clrMapOvr>
  <p:transition spd="med">
    <p:pull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701" y="762000"/>
            <a:ext cx="6172200" cy="685800"/>
          </a:xfrm>
        </p:spPr>
        <p:txBody>
          <a:bodyPr/>
          <a:lstStyle/>
          <a:p>
            <a:r>
              <a:rPr lang="en-US" sz="4000"/>
              <a:t>Cont. </a:t>
            </a:r>
            <a:r>
              <a:rPr lang="en-US" sz="4000" err="1"/>
              <a:t>Referencias</a:t>
            </a:r>
            <a:endParaRPr lang="en-US" sz="40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81262"/>
            <a:ext cx="10744199" cy="5029199"/>
          </a:xfrm>
        </p:spPr>
        <p:txBody>
          <a:bodyPr>
            <a:noAutofit/>
          </a:bodyPr>
          <a:lstStyle/>
          <a:p>
            <a:r>
              <a:rPr lang="en-US" sz="2700" b="1" err="1"/>
              <a:t>Lloréns-Báez</a:t>
            </a:r>
            <a:r>
              <a:rPr lang="en-US" sz="2700" b="1"/>
              <a:t>, L., Espinosa-</a:t>
            </a:r>
            <a:r>
              <a:rPr lang="en-US" sz="2700" b="1" err="1"/>
              <a:t>Díaz</a:t>
            </a:r>
            <a:r>
              <a:rPr lang="en-US" sz="2700" b="1"/>
              <a:t>, Y. &amp; Castro-Murillo, M. L. </a:t>
            </a:r>
            <a:r>
              <a:rPr lang="en-US" sz="2700"/>
              <a:t>(</a:t>
            </a:r>
            <a:r>
              <a:rPr lang="en-US" sz="2700" err="1"/>
              <a:t>diciembre</a:t>
            </a:r>
            <a:r>
              <a:rPr lang="en-US" sz="2700"/>
              <a:t> 2013).  </a:t>
            </a:r>
            <a:r>
              <a:rPr lang="en-US" sz="2700" err="1"/>
              <a:t>Criterios</a:t>
            </a:r>
            <a:r>
              <a:rPr lang="en-US" sz="2700"/>
              <a:t> de un </a:t>
            </a:r>
            <a:r>
              <a:rPr lang="en-US" sz="2700" err="1"/>
              <a:t>modelo</a:t>
            </a:r>
            <a:r>
              <a:rPr lang="en-US" sz="2700"/>
              <a:t> de </a:t>
            </a:r>
            <a:r>
              <a:rPr lang="en-US" sz="2700" err="1"/>
              <a:t>diseño</a:t>
            </a:r>
            <a:r>
              <a:rPr lang="en-US" sz="2700"/>
              <a:t> </a:t>
            </a:r>
            <a:r>
              <a:rPr lang="en-US" sz="2700" err="1"/>
              <a:t>instruccional</a:t>
            </a:r>
            <a:r>
              <a:rPr lang="en-US" sz="2700"/>
              <a:t> y </a:t>
            </a:r>
            <a:r>
              <a:rPr lang="en-US" sz="2700" err="1"/>
              <a:t>competencia</a:t>
            </a:r>
            <a:r>
              <a:rPr lang="en-US" sz="2700"/>
              <a:t> </a:t>
            </a:r>
            <a:r>
              <a:rPr lang="en-US" sz="2700" err="1"/>
              <a:t>docente</a:t>
            </a:r>
            <a:r>
              <a:rPr lang="en-US" sz="2700"/>
              <a:t> para la </a:t>
            </a:r>
            <a:r>
              <a:rPr lang="en-US" sz="2700" err="1"/>
              <a:t>educación</a:t>
            </a:r>
            <a:r>
              <a:rPr lang="en-US" sz="2700"/>
              <a:t> superior </a:t>
            </a:r>
            <a:r>
              <a:rPr lang="en-US" sz="2700" err="1"/>
              <a:t>escolarizada</a:t>
            </a:r>
            <a:r>
              <a:rPr lang="en-US" sz="2700"/>
              <a:t> a </a:t>
            </a:r>
            <a:r>
              <a:rPr lang="en-US" sz="2700" err="1"/>
              <a:t>distancia</a:t>
            </a:r>
            <a:r>
              <a:rPr lang="en-US" sz="2700"/>
              <a:t> </a:t>
            </a:r>
            <a:r>
              <a:rPr lang="en-US" sz="2700" err="1"/>
              <a:t>apoyada</a:t>
            </a:r>
            <a:r>
              <a:rPr lang="en-US" sz="2700"/>
              <a:t> en TIIC, </a:t>
            </a:r>
            <a:r>
              <a:rPr lang="en-US" sz="2700" i="1" err="1"/>
              <a:t>Sinéctica</a:t>
            </a:r>
            <a:r>
              <a:rPr lang="en-US" sz="2700"/>
              <a:t>, 41.  </a:t>
            </a:r>
            <a:r>
              <a:rPr lang="en-US" sz="2700" err="1"/>
              <a:t>Recuperado</a:t>
            </a:r>
            <a:r>
              <a:rPr lang="en-US" sz="2700"/>
              <a:t> de </a:t>
            </a:r>
            <a:r>
              <a:rPr lang="es-PR" sz="2700" u="sng">
                <a:hlinkClick r:id="rId3"/>
              </a:rPr>
              <a:t>http://www.scielo.org.mx/scielo.php?script=sci_arttext&amp;pid=S1665-109X2013000200009</a:t>
            </a:r>
            <a:endParaRPr lang="es-PR" sz="2700" u="sng"/>
          </a:p>
          <a:p>
            <a:r>
              <a:rPr lang="es-PR" sz="2700" b="1" err="1"/>
              <a:t>Ko</a:t>
            </a:r>
            <a:r>
              <a:rPr lang="es-PR" sz="2700" b="1"/>
              <a:t> S. </a:t>
            </a:r>
            <a:r>
              <a:rPr lang="en-US" sz="2700" b="1"/>
              <a:t>&amp; </a:t>
            </a:r>
            <a:r>
              <a:rPr lang="en-US" sz="2700" b="1" err="1"/>
              <a:t>Rossen</a:t>
            </a:r>
            <a:r>
              <a:rPr lang="en-US" sz="2700" b="1"/>
              <a:t>, S. (2004).  </a:t>
            </a:r>
            <a:r>
              <a:rPr lang="en-US" sz="2700" i="1"/>
              <a:t>Teaching online:  a practical Guide. </a:t>
            </a:r>
            <a:r>
              <a:rPr lang="en-US" sz="2700"/>
              <a:t> (2nda ed.), Houghton Mifflin, Boston.</a:t>
            </a:r>
          </a:p>
          <a:p>
            <a:r>
              <a:rPr lang="en-US" sz="2700" b="1"/>
              <a:t>Simonson, M. et. al </a:t>
            </a:r>
            <a:r>
              <a:rPr lang="en-US" sz="2700"/>
              <a:t>(2006).  </a:t>
            </a:r>
            <a:r>
              <a:rPr lang="en-US" sz="2700" i="1"/>
              <a:t>Teaching and learning at a distance:  foundations of distance education</a:t>
            </a:r>
            <a:r>
              <a:rPr lang="en-US" sz="2700"/>
              <a:t>.  (3ra ed.), Pearson Education, New Jersey.</a:t>
            </a:r>
          </a:p>
        </p:txBody>
      </p:sp>
    </p:spTree>
    <p:extLst>
      <p:ext uri="{BB962C8B-B14F-4D97-AF65-F5344CB8AC3E}">
        <p14:creationId xmlns:p14="http://schemas.microsoft.com/office/powerpoint/2010/main" val="369366352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420" y="1371600"/>
            <a:ext cx="8229600" cy="9906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Cont. Diseño Instruccional para la </a:t>
            </a:r>
            <a:r>
              <a:rPr lang="es-PR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EaD</a:t>
            </a:r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Características de la </a:t>
            </a:r>
            <a:r>
              <a:rPr lang="es-PR" dirty="0" err="1"/>
              <a:t>EaD</a:t>
            </a:r>
            <a:endParaRPr lang="es-P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793643"/>
            <a:ext cx="9525000" cy="29975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Conocer las características de la </a:t>
            </a:r>
            <a:r>
              <a:rPr lang="es-PR" sz="3600" dirty="0" err="1"/>
              <a:t>EaD</a:t>
            </a:r>
            <a:r>
              <a:rPr lang="es-PR" sz="3600" dirty="0"/>
              <a:t> ayuda al docente a </a:t>
            </a:r>
            <a:r>
              <a:rPr lang="es-PR" sz="3600" b="1" dirty="0"/>
              <a:t>“visualizar con claridad sus requerimientos”</a:t>
            </a:r>
            <a:r>
              <a:rPr lang="es-PR" sz="3600" dirty="0"/>
              <a:t>. </a:t>
            </a:r>
          </a:p>
          <a:p>
            <a:pPr marL="0" indent="0">
              <a:buNone/>
            </a:pPr>
            <a:r>
              <a:rPr lang="es-PR" sz="2800" dirty="0"/>
              <a:t>Llorens, Espinosa </a:t>
            </a:r>
            <a:r>
              <a:rPr lang="en-US" sz="2800" dirty="0"/>
              <a:t>&amp; Castro, 2013</a:t>
            </a:r>
            <a:endParaRPr lang="es-PR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6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54979377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16" y="4191000"/>
            <a:ext cx="10363200" cy="1904205"/>
          </a:xfrm>
        </p:spPr>
        <p:txBody>
          <a:bodyPr>
            <a:normAutofit/>
          </a:bodyPr>
          <a:lstStyle/>
          <a:p>
            <a:pPr algn="ctr"/>
            <a:r>
              <a:rPr lang="es-PR" sz="3800" dirty="0"/>
              <a:t/>
            </a:r>
            <a:br>
              <a:rPr lang="es-PR" sz="3800" dirty="0"/>
            </a:br>
            <a:r>
              <a:rPr lang="es-PR" sz="3800" dirty="0"/>
              <a:t>Características de la </a:t>
            </a:r>
            <a:r>
              <a:rPr lang="es-PR" sz="3800" dirty="0" err="1"/>
              <a:t>ead</a:t>
            </a:r>
            <a:r>
              <a:rPr lang="es-PR" sz="3800" dirty="0"/>
              <a:t> EN LÍNEA</a:t>
            </a:r>
            <a:endParaRPr lang="en-US" sz="3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1256"/>
            <a:ext cx="10363200" cy="1500187"/>
          </a:xfrm>
        </p:spPr>
        <p:txBody>
          <a:bodyPr>
            <a:normAutofit/>
          </a:bodyPr>
          <a:lstStyle/>
          <a:p>
            <a:pPr algn="ctr"/>
            <a:r>
              <a:rPr lang="es-P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Diseño Instruccional para Educación a Distancia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7</a:t>
            </a:fld>
            <a:endParaRPr lang="es-P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5" y="1066800"/>
            <a:ext cx="2838450" cy="2114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0938036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4324"/>
            <a:ext cx="10248900" cy="1905000"/>
          </a:xfrm>
        </p:spPr>
        <p:txBody>
          <a:bodyPr/>
          <a:lstStyle/>
          <a:p>
            <a: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s-PR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PR" dirty="0"/>
              <a:t>Separación del Profesor y el Estudiante</a:t>
            </a:r>
            <a:br>
              <a:rPr lang="es-PR" dirty="0"/>
            </a:br>
            <a:r>
              <a:rPr lang="es-PR" dirty="0"/>
              <a:t/>
            </a:r>
            <a:br>
              <a:rPr lang="es-PR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8</a:t>
            </a:fld>
            <a:endParaRPr lang="es-PR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038123" y="2664542"/>
            <a:ext cx="10566400" cy="381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dirty="0"/>
              <a:t>Adaptación del curso a la modalidad en línea:</a:t>
            </a:r>
          </a:p>
          <a:p>
            <a:r>
              <a:rPr lang="es-PR" sz="3600" dirty="0"/>
              <a:t>Reconsiderar las </a:t>
            </a:r>
            <a:r>
              <a:rPr lang="es-PR" sz="3600" dirty="0">
                <a:solidFill>
                  <a:srgbClr val="C00000"/>
                </a:solidFill>
              </a:rPr>
              <a:t>dinámicas</a:t>
            </a:r>
            <a:r>
              <a:rPr lang="es-PR" sz="3600" dirty="0"/>
              <a:t> del salón de clase</a:t>
            </a:r>
          </a:p>
          <a:p>
            <a:r>
              <a:rPr lang="es-PR" sz="3600" dirty="0">
                <a:solidFill>
                  <a:srgbClr val="C00000"/>
                </a:solidFill>
              </a:rPr>
              <a:t>Refundir y reorganizar </a:t>
            </a:r>
            <a:r>
              <a:rPr lang="es-PR" sz="3600" dirty="0"/>
              <a:t>el curso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573" y="4051666"/>
            <a:ext cx="3873091" cy="233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77040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10058399" cy="1143000"/>
          </a:xfrm>
        </p:spPr>
        <p:txBody>
          <a:bodyPr/>
          <a:lstStyle/>
          <a:p>
            <a:r>
              <a:rPr lang="es-PR" dirty="0"/>
              <a:t>Interacción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33600"/>
            <a:ext cx="10515600" cy="3352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PR" sz="3600" b="1" dirty="0"/>
              <a:t>Elemento de vital importancia </a:t>
            </a:r>
            <a:r>
              <a:rPr lang="es-PR" sz="3600" dirty="0"/>
              <a:t>para el proceso de enseñanza aprendizaje</a:t>
            </a:r>
            <a:r>
              <a:rPr lang="es-PR" sz="3600" b="1" dirty="0"/>
              <a:t> </a:t>
            </a:r>
          </a:p>
          <a:p>
            <a:r>
              <a:rPr lang="es-PR" sz="3600" dirty="0"/>
              <a:t>Estudiante-contenido</a:t>
            </a:r>
          </a:p>
          <a:p>
            <a:r>
              <a:rPr lang="es-PR" sz="3600" dirty="0"/>
              <a:t>Profesor-estudiante</a:t>
            </a:r>
          </a:p>
          <a:p>
            <a:r>
              <a:rPr lang="es-PR" sz="3600" dirty="0"/>
              <a:t>Estudiante-estudiante</a:t>
            </a:r>
          </a:p>
          <a:p>
            <a:pPr marL="0" indent="0">
              <a:buNone/>
            </a:pPr>
            <a:endParaRPr lang="es-PR" sz="3600" dirty="0"/>
          </a:p>
          <a:p>
            <a:pPr marL="0" indent="0">
              <a:buNone/>
            </a:pPr>
            <a:endParaRPr lang="es-PR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7834-CBFE-4DC1-818E-7B37B29F391B}" type="slidenum">
              <a:rPr lang="es-PR" smtClean="0"/>
              <a:pPr/>
              <a:t>9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82406669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Tema de Office">
  <a:themeElements>
    <a:clrScheme name="Webinar">
      <a:dk1>
        <a:srgbClr val="000000"/>
      </a:dk1>
      <a:lt1>
        <a:srgbClr val="FFFFFF"/>
      </a:lt1>
      <a:dk2>
        <a:srgbClr val="FAC08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e Office">
  <a:themeElements>
    <a:clrScheme name="Webinar">
      <a:dk1>
        <a:srgbClr val="000000"/>
      </a:dk1>
      <a:lt1>
        <a:srgbClr val="FFFFFF"/>
      </a:lt1>
      <a:dk2>
        <a:srgbClr val="FAC08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3698</TotalTime>
  <Words>2632</Words>
  <Application>Microsoft Office PowerPoint</Application>
  <PresentationFormat>Widescreen</PresentationFormat>
  <Paragraphs>393</Paragraphs>
  <Slides>50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Tema de Office</vt:lpstr>
      <vt:lpstr>2_Tema de Office</vt:lpstr>
      <vt:lpstr>Módulo Diseño Instruccional para Educación a Distancia  Diseño General para un Curso en Línea </vt:lpstr>
      <vt:lpstr>PowerPoint Presentation</vt:lpstr>
      <vt:lpstr>Importancia del DISEÑO instruccional PARA LA EAD</vt:lpstr>
      <vt:lpstr>Diseño Instruccional para la EaD Definición</vt:lpstr>
      <vt:lpstr>  Diseño Instruccional para la EaD </vt:lpstr>
      <vt:lpstr>Cont. Diseño Instruccional para la EaD Características de la EaD</vt:lpstr>
      <vt:lpstr> Características de la ead EN LÍNEA</vt:lpstr>
      <vt:lpstr> Separación del Profesor y el Estudiante  </vt:lpstr>
      <vt:lpstr>Interacción</vt:lpstr>
      <vt:lpstr> Proceso de Enseñanza-Aprendizaje  Mediado por las TICCs</vt:lpstr>
      <vt:lpstr>PowerPoint Presentation</vt:lpstr>
      <vt:lpstr>Proceso de enseñanza-aprendizaje  mediado por las TICCs</vt:lpstr>
      <vt:lpstr>PowerPoint Presentation</vt:lpstr>
      <vt:lpstr>Modelo de Enseñanza-aprendizaje  Centrado en el Estudiante</vt:lpstr>
      <vt:lpstr>PowerPoint Presentation</vt:lpstr>
      <vt:lpstr>PowerPoint Presentation</vt:lpstr>
      <vt:lpstr>PowerPoint Presentation</vt:lpstr>
      <vt:lpstr>Cont. Modalidad de Enseñanza en Línea  Rol del Estudiante</vt:lpstr>
      <vt:lpstr>PowerPoint Presentation</vt:lpstr>
      <vt:lpstr>PowerPoint Presentation</vt:lpstr>
      <vt:lpstr>DISEÑO GENERAL PARA UN CURSO EN LÍNEA CENTRADO EN EL DESEMPEÑO</vt:lpstr>
      <vt:lpstr>Modelo de diseño instruccional centrado en el desempeño</vt:lpstr>
      <vt:lpstr>Diseño general para un curso en línea Planificación Anticipada</vt:lpstr>
      <vt:lpstr> Diseño general para un curso en línea Adaptación del curso</vt:lpstr>
      <vt:lpstr>Componentes del Diseño El Estudiante</vt:lpstr>
      <vt:lpstr>El Estudiante Contexto Tecnológico</vt:lpstr>
      <vt:lpstr>El Estudiante Contexto Tecnológico</vt:lpstr>
      <vt:lpstr>Cont. Componentes del Diseño Objetivos</vt:lpstr>
      <vt:lpstr>Cont. Componentes del Diseño  Objetivos</vt:lpstr>
      <vt:lpstr>Cont. Componentes del Diseño Contenido</vt:lpstr>
      <vt:lpstr>Cont. Contenido Justificación</vt:lpstr>
      <vt:lpstr>Cont. Contenido Selección</vt:lpstr>
      <vt:lpstr>Cont. Componentes del Diseño  ¿Cómo Aprenderá el Contenido?</vt:lpstr>
      <vt:lpstr>Cont. Componentes del Diseño  Estrategias de enseñanza</vt:lpstr>
      <vt:lpstr>Cont. Componentes del Diseño Métodos de Enseñanza en Línea</vt:lpstr>
      <vt:lpstr>Cont. Componentes del Diseño Métodos de Enseñanza en Línea</vt:lpstr>
      <vt:lpstr>Métodos Sincrónicos Ventajas</vt:lpstr>
      <vt:lpstr>Métodos Sincrónicos Desventajas</vt:lpstr>
      <vt:lpstr>Métodos Asincrónicos Ventajas</vt:lpstr>
      <vt:lpstr>Métodos Asincrónicos Desventajas</vt:lpstr>
      <vt:lpstr>Cont. Componentes del Diseño Tecnología</vt:lpstr>
      <vt:lpstr>Cont. Componentes del Diseño  Materiales y Recursos Didácticos</vt:lpstr>
      <vt:lpstr>Cont. Componentes del Diseño  Materiales y Recursos Didácticos</vt:lpstr>
      <vt:lpstr>Cont. Componentes del Diseño  Evaluación del Aprendizaje</vt:lpstr>
      <vt:lpstr>Evaluación del Aprendizaje Aspectos a Considerar</vt:lpstr>
      <vt:lpstr>Cont. Evaluación del Aprendizaje Recomendaciones</vt:lpstr>
      <vt:lpstr>Cont. Evaluación del Aprendizaje Recomendaciones</vt:lpstr>
      <vt:lpstr>Cont. Evaluación del Aprendizaje Recomendaciones</vt:lpstr>
      <vt:lpstr>Referencias</vt:lpstr>
      <vt:lpstr>Cont. Referencias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Castillo-Padilla2</dc:creator>
  <cp:lastModifiedBy>Elaine Alfonso</cp:lastModifiedBy>
  <cp:revision>488</cp:revision>
  <cp:lastPrinted>2017-01-30T18:32:41Z</cp:lastPrinted>
  <dcterms:created xsi:type="dcterms:W3CDTF">2016-08-23T14:49:28Z</dcterms:created>
  <dcterms:modified xsi:type="dcterms:W3CDTF">2019-04-03T18:41:40Z</dcterms:modified>
</cp:coreProperties>
</file>