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59" r:id="rId4"/>
    <p:sldId id="272" r:id="rId5"/>
    <p:sldId id="257" r:id="rId6"/>
    <p:sldId id="295" r:id="rId7"/>
    <p:sldId id="296" r:id="rId8"/>
    <p:sldId id="273" r:id="rId9"/>
    <p:sldId id="275" r:id="rId10"/>
    <p:sldId id="289" r:id="rId11"/>
    <p:sldId id="290" r:id="rId12"/>
    <p:sldId id="291" r:id="rId13"/>
    <p:sldId id="269" r:id="rId14"/>
    <p:sldId id="261" r:id="rId15"/>
  </p:sldIdLst>
  <p:sldSz cx="12192000" cy="6858000"/>
  <p:notesSz cx="6858000" cy="9144000"/>
  <p:defaultTextStyle>
    <a:defPPr>
      <a:defRPr lang="en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A568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D4737-C1B2-49C6-BDEE-506E511C2651}" type="datetimeFigureOut">
              <a:rPr lang="es-PR" smtClean="0"/>
              <a:t>09/17/2021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CBF5B-F27D-4E5D-BF2A-3A864F7D17E1}" type="slidenum">
              <a:rPr lang="es-PR" smtClean="0"/>
              <a:t>‹#›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169852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>
            <a:extLst>
              <a:ext uri="{FF2B5EF4-FFF2-40B4-BE49-F238E27FC236}">
                <a16:creationId xmlns:a16="http://schemas.microsoft.com/office/drawing/2014/main" id="{0FE5AA7B-46E3-4F7A-8485-35F1B096AF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>
            <a:extLst>
              <a:ext uri="{FF2B5EF4-FFF2-40B4-BE49-F238E27FC236}">
                <a16:creationId xmlns:a16="http://schemas.microsoft.com/office/drawing/2014/main" id="{609941A0-A504-448D-B2FD-AD55FE513BF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PR" altLang="en-US">
              <a:ea typeface="ＭＳ Ｐゴシック" panose="020B0600070205080204" pitchFamily="34" charset="-128"/>
            </a:endParaRPr>
          </a:p>
        </p:txBody>
      </p:sp>
      <p:sp>
        <p:nvSpPr>
          <p:cNvPr id="18436" name="Slide Number Placeholder 3">
            <a:extLst>
              <a:ext uri="{FF2B5EF4-FFF2-40B4-BE49-F238E27FC236}">
                <a16:creationId xmlns:a16="http://schemas.microsoft.com/office/drawing/2014/main" id="{8D0502F0-EE47-4745-8E76-4C46A06789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2D0B966-3896-4107-88AE-4C7E2ECB4D9A}" type="slidenum">
              <a:rPr lang="en-US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87031-3154-42FC-8C98-4E70EEE7909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6533" y="1798638"/>
            <a:ext cx="9144000" cy="1655762"/>
          </a:xfrm>
          <a:prstGeom prst="rect">
            <a:avLst/>
          </a:prstGeo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 dirty="0" err="1"/>
              <a:t>Título</a:t>
            </a:r>
            <a:r>
              <a:rPr lang="en-US" dirty="0"/>
              <a:t> del webinar</a:t>
            </a:r>
            <a:endParaRPr lang="es-419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78634C-49E4-4A9F-B64A-4A5899B7DAB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6534" y="3602038"/>
            <a:ext cx="6400800" cy="47889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recurso</a:t>
            </a:r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FE74F50-5FDE-45BB-8EB2-8DCC438B3D5B}"/>
              </a:ext>
            </a:extLst>
          </p:cNvPr>
          <p:cNvSpPr txBox="1">
            <a:spLocks/>
          </p:cNvSpPr>
          <p:nvPr userDrawn="1"/>
        </p:nvSpPr>
        <p:spPr>
          <a:xfrm>
            <a:off x="626533" y="4080934"/>
            <a:ext cx="6400800" cy="478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Fecha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054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EDF49-D42D-4853-9ADB-4BA34410760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89042" y="365125"/>
            <a:ext cx="9564757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Tema</a:t>
            </a:r>
            <a:endParaRPr lang="es-419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B802B-1CE4-4E62-A6FE-F96919F46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375753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9F8CE-0068-4C9F-BA1D-2B1A5E506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42" y="365125"/>
            <a:ext cx="9564757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419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E99091-02E8-47DA-8241-FFAA4623E7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ED84D-FA3B-4EC8-98FF-AD9E35D82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A70C20-13F1-4402-AD96-4D3874000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3443E-5774-4B08-BE7C-E13464EFC0DA}" type="datetimeFigureOut">
              <a:rPr lang="es-419" smtClean="0"/>
              <a:t>17/9/2021</a:t>
            </a:fld>
            <a:endParaRPr lang="es-419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96C4D-CB83-4D8F-8824-1E4A95192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8B1B7D-E891-40CD-8FB4-F04273EA1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79E81-BC33-4B7C-9FE2-28C600715F24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76104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FCD96-3ED7-4FE1-BD0A-1B74E3DAFA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732" y="365125"/>
            <a:ext cx="9509655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419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643DF-10F9-4885-B5D8-1FC670EA9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A6122-4430-43AC-88AB-10C4EF77E2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336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09EC9E-121F-4FE1-8374-12503ED1C3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3FE7C1-60FC-4D82-99F1-B82B500B66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3369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87791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BFABA-E506-400D-93EA-6879BBE5F5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42" y="365125"/>
            <a:ext cx="9564757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54348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0974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48DC-C80B-46A9-8987-4359D62675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811866"/>
            <a:ext cx="3932237" cy="1303866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err="1"/>
              <a:t>Título</a:t>
            </a:r>
            <a:endParaRPr lang="es-419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3F37E2-3DBE-4FE7-BE90-507DDF44F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2685F-2236-4DB5-99AC-F8234D432B33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3115732"/>
            <a:ext cx="3932237" cy="27532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Cuerpo</a:t>
            </a:r>
          </a:p>
        </p:txBody>
      </p:sp>
    </p:spTree>
    <p:extLst>
      <p:ext uri="{BB962C8B-B14F-4D97-AF65-F5344CB8AC3E}">
        <p14:creationId xmlns:p14="http://schemas.microsoft.com/office/powerpoint/2010/main" val="3578216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9120EA-6597-40A3-8C53-B48DB05BD7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1794932"/>
            <a:ext cx="3932237" cy="13208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err="1"/>
              <a:t>Título</a:t>
            </a:r>
            <a:endParaRPr lang="es-419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5119A0-FBB4-4783-827E-60544499344F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419" dirty="0"/>
              <a:t>Foto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60FE16-44CE-4E70-8121-354A9C14BFB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6612" y="3115732"/>
            <a:ext cx="3935413" cy="27532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Cuerpo</a:t>
            </a:r>
          </a:p>
        </p:txBody>
      </p:sp>
    </p:spTree>
    <p:extLst>
      <p:ext uri="{BB962C8B-B14F-4D97-AF65-F5344CB8AC3E}">
        <p14:creationId xmlns:p14="http://schemas.microsoft.com/office/powerpoint/2010/main" val="2203297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26C8A8B7-D0AD-477C-8A4C-5A79A74511F3}"/>
              </a:ext>
            </a:extLst>
          </p:cNvPr>
          <p:cNvGrpSpPr/>
          <p:nvPr userDrawn="1"/>
        </p:nvGrpSpPr>
        <p:grpSpPr>
          <a:xfrm>
            <a:off x="0" y="-33463"/>
            <a:ext cx="12192000" cy="6891463"/>
            <a:chOff x="0" y="-33463"/>
            <a:chExt cx="12192000" cy="6891463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340EF6B-7126-4F65-B625-5D9EDA36D69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9" name="Picture 2" descr="Centro para la Excelencia Académica">
              <a:extLst>
                <a:ext uri="{FF2B5EF4-FFF2-40B4-BE49-F238E27FC236}">
                  <a16:creationId xmlns:a16="http://schemas.microsoft.com/office/drawing/2014/main" id="{10DF3FBB-2731-4CDE-BA7E-E84F2272748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0" r="100000">
                          <a14:foregroundMark x1="42202" y1="15584" x2="29817" y2="83550"/>
                          <a14:foregroundMark x1="8716" y1="38961" x2="91743" y2="48485"/>
                          <a14:foregroundMark x1="63761" y1="12121" x2="77064" y2="80087"/>
                          <a14:foregroundMark x1="65138" y1="82684" x2="19266" y2="72294"/>
                          <a14:foregroundMark x1="11927" y1="57143" x2="21560" y2="24675"/>
                          <a14:foregroundMark x1="29817" y1="17749" x2="58716" y2="14286"/>
                          <a14:foregroundMark x1="69725" y1="17316" x2="88991" y2="39394"/>
                          <a14:foregroundMark x1="88073" y1="56277" x2="79817" y2="75758"/>
                          <a14:foregroundMark x1="58716" y1="87013" x2="34862" y2="84848"/>
                          <a14:foregroundMark x1="8716" y1="43723" x2="17890" y2="76623"/>
                          <a14:foregroundMark x1="56881" y1="87013" x2="67431" y2="84848"/>
                          <a14:foregroundMark x1="22936" y1="23377" x2="79817" y2="73593"/>
                          <a14:foregroundMark x1="18349" y1="19481" x2="24312" y2="15152"/>
                          <a14:foregroundMark x1="34404" y1="10823" x2="47248" y2="7359"/>
                          <a14:foregroundMark x1="56881" y1="9091" x2="70642" y2="12987"/>
                          <a14:foregroundMark x1="81651" y1="24242" x2="86239" y2="25974"/>
                          <a14:foregroundMark x1="92202" y1="38095" x2="92202" y2="38095"/>
                          <a14:foregroundMark x1="94495" y1="52814" x2="94495" y2="53680"/>
                          <a14:foregroundMark x1="91284" y1="67100" x2="90826" y2="67532"/>
                          <a14:foregroundMark x1="83945" y1="78355" x2="83945" y2="78355"/>
                          <a14:foregroundMark x1="49541" y1="92641" x2="49541" y2="92641"/>
                          <a14:foregroundMark x1="26606" y1="86580" x2="26606" y2="86580"/>
                          <a14:foregroundMark x1="14220" y1="75758" x2="14220" y2="75758"/>
                          <a14:foregroundMark x1="6422" y1="63203" x2="6422" y2="6320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33463"/>
              <a:ext cx="1789043" cy="18957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6D75C2-4DB2-435B-BD12-D6BB694CF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42" y="365125"/>
            <a:ext cx="956475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419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F54DE-4B0E-49DB-BABB-631401AF9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419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D8862-125B-45E8-9002-0720365858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3443E-5774-4B08-BE7C-E13464EFC0DA}" type="datetimeFigureOut">
              <a:rPr lang="es-419" smtClean="0"/>
              <a:t>17/9/2021</a:t>
            </a:fld>
            <a:endParaRPr lang="es-419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A9BD6-5201-4034-BDE7-2FD5879627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EE86-3164-48EE-B2A8-BE5C14C6A9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79E81-BC33-4B7C-9FE2-28C600715F24}" type="slidenum">
              <a:rPr lang="es-419" smtClean="0"/>
              <a:t>‹#›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98088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dinhtienminh.net/wp-content/uploads/2020/07/PR_-Strategies-and-Tactics-11th-Global-Edition-2015-by-Wilcox-Cameron-Reber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A4552-AF08-4E5A-B271-9AB6B8B75F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6532" y="1839828"/>
            <a:ext cx="10148559" cy="1655762"/>
          </a:xfrm>
        </p:spPr>
        <p:txBody>
          <a:bodyPr>
            <a:noAutofit/>
          </a:bodyPr>
          <a:lstStyle/>
          <a:p>
            <a:r>
              <a:rPr lang="es-PR" sz="3500" b="1" i="0" u="none" strike="noStrike" dirty="0">
                <a:solidFill>
                  <a:srgbClr val="000000"/>
                </a:solidFill>
                <a:effectLst/>
                <a:latin typeface="Lustria"/>
              </a:rPr>
              <a:t>Comunicación estratégica para directores(as) </a:t>
            </a:r>
            <a:br>
              <a:rPr lang="es-PR" sz="3500" b="1" i="0" u="none" strike="noStrike" dirty="0">
                <a:solidFill>
                  <a:srgbClr val="000000"/>
                </a:solidFill>
                <a:effectLst/>
                <a:latin typeface="Lustria"/>
              </a:rPr>
            </a:br>
            <a:r>
              <a:rPr lang="es-PR" sz="3500" b="1" i="0" u="none" strike="noStrike" dirty="0">
                <a:solidFill>
                  <a:srgbClr val="000000"/>
                </a:solidFill>
                <a:effectLst/>
                <a:latin typeface="Lustria"/>
              </a:rPr>
              <a:t>y docentes (Ciclo):</a:t>
            </a:r>
            <a:r>
              <a:rPr lang="es-PR" sz="3500" b="0" i="0" u="none" strike="noStrike" dirty="0">
                <a:solidFill>
                  <a:srgbClr val="000000"/>
                </a:solidFill>
                <a:effectLst/>
                <a:latin typeface="Lustria"/>
              </a:rPr>
              <a:t> </a:t>
            </a:r>
            <a:r>
              <a:rPr lang="es-PR" sz="3500" b="1" i="0" u="none" strike="noStrike" dirty="0">
                <a:solidFill>
                  <a:srgbClr val="000000"/>
                </a:solidFill>
                <a:effectLst/>
                <a:latin typeface="Lustria"/>
              </a:rPr>
              <a:t>Establecer objetivos</a:t>
            </a:r>
            <a:endParaRPr lang="es-419" sz="35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70124-9FF1-418E-89A2-890793E002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6532" y="3577325"/>
            <a:ext cx="6655111" cy="478895"/>
          </a:xfrm>
        </p:spPr>
        <p:txBody>
          <a:bodyPr>
            <a:normAutofit fontScale="70000" lnSpcReduction="20000"/>
          </a:bodyPr>
          <a:lstStyle/>
          <a:p>
            <a:r>
              <a:rPr lang="es-419" dirty="0"/>
              <a:t>Wanda Reyes Velázquez, </a:t>
            </a:r>
            <a:r>
              <a:rPr lang="es-419" dirty="0" err="1"/>
              <a:t>Ph.D</a:t>
            </a:r>
            <a:r>
              <a:rPr lang="es-419" dirty="0"/>
              <a:t>., Facultad de Comunicación e Información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E51BCB-B767-45D5-B09C-C325BCEB7424}"/>
              </a:ext>
            </a:extLst>
          </p:cNvPr>
          <p:cNvSpPr txBox="1"/>
          <p:nvPr/>
        </p:nvSpPr>
        <p:spPr>
          <a:xfrm>
            <a:off x="1329629" y="4121177"/>
            <a:ext cx="2758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: 17 de </a:t>
            </a:r>
            <a:r>
              <a:rPr lang="en-US" dirty="0" err="1"/>
              <a:t>septiembre</a:t>
            </a:r>
            <a:r>
              <a:rPr lang="en-US" dirty="0"/>
              <a:t> de 2021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232327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F503A2C8-C4DF-48C2-B06C-977F36B7A8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89042" y="373514"/>
            <a:ext cx="9564757" cy="1325563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Escribir Objetivos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18489203-9539-49E6-944C-2A0BA8FF16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80532" y="1477862"/>
            <a:ext cx="8395982" cy="47803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altLang="en-US" sz="2000" dirty="0" err="1">
                <a:ea typeface="ＭＳ Ｐゴシック" panose="020B0600070205080204" pitchFamily="34" charset="-128"/>
              </a:rPr>
              <a:t>Tipos</a:t>
            </a:r>
            <a:r>
              <a:rPr lang="en-US" altLang="en-US" sz="2000" dirty="0">
                <a:ea typeface="ＭＳ Ｐゴシック" panose="020B0600070205080204" pitchFamily="34" charset="-128"/>
              </a:rPr>
              <a:t> de objetivos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1800" dirty="0">
                <a:ea typeface="ＭＳ Ｐゴシック" panose="020B0600070205080204" pitchFamily="34" charset="-128"/>
              </a:rPr>
              <a:t>2. </a:t>
            </a:r>
            <a:r>
              <a:rPr lang="en-US" altLang="en-US" sz="1800" b="1" dirty="0" err="1">
                <a:ea typeface="ＭＳ Ｐゴシック" panose="020B0600070205080204" pitchFamily="34" charset="-128"/>
              </a:rPr>
              <a:t>Actitud</a:t>
            </a:r>
            <a:r>
              <a:rPr lang="en-US" altLang="en-US" sz="1800" dirty="0">
                <a:ea typeface="ＭＳ Ｐゴシック" panose="020B0600070205080204" pitchFamily="34" charset="-128"/>
              </a:rPr>
              <a:t> – Este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tipo</a:t>
            </a:r>
            <a:r>
              <a:rPr lang="en-US" altLang="en-US" sz="1800" dirty="0">
                <a:ea typeface="ＭＳ Ｐゴシック" panose="020B0600070205080204" pitchFamily="34" charset="-128"/>
              </a:rPr>
              <a:t> de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objetivo</a:t>
            </a:r>
            <a:r>
              <a:rPr lang="en-US" altLang="en-US" sz="1800" dirty="0">
                <a:ea typeface="ＭＳ Ｐゴシック" panose="020B0600070205080204" pitchFamily="34" charset="-128"/>
              </a:rPr>
              <a:t> busca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modificar</a:t>
            </a:r>
            <a:r>
              <a:rPr lang="en-US" altLang="en-US" sz="1800" dirty="0">
                <a:ea typeface="ＭＳ Ｐゴシック" panose="020B0600070205080204" pitchFamily="34" charset="-128"/>
              </a:rPr>
              <a:t> lo que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sienten</a:t>
            </a:r>
            <a:r>
              <a:rPr lang="en-US" altLang="en-US" sz="1800" dirty="0">
                <a:ea typeface="ＭＳ Ｐゴシック" panose="020B0600070205080204" pitchFamily="34" charset="-128"/>
              </a:rPr>
              <a:t> los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públicos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sobre</a:t>
            </a:r>
            <a:r>
              <a:rPr lang="en-US" altLang="en-US" sz="1800" dirty="0">
                <a:ea typeface="ＭＳ Ｐゴシック" panose="020B0600070205080204" pitchFamily="34" charset="-128"/>
              </a:rPr>
              <a:t> la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organización</a:t>
            </a:r>
            <a:r>
              <a:rPr lang="en-US" altLang="en-US" sz="1800" dirty="0">
                <a:ea typeface="ＭＳ Ｐゴシック" panose="020B0600070205080204" pitchFamily="34" charset="-128"/>
              </a:rPr>
              <a:t>, producto o servicio. 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en-US" sz="1600" b="1" dirty="0" err="1">
                <a:ea typeface="ＭＳ Ｐゴシック" panose="020B0600070205080204" pitchFamily="34" charset="-128"/>
              </a:rPr>
              <a:t>Crear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una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actitud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nueva</a:t>
            </a:r>
            <a:endParaRPr lang="en-US" altLang="en-US" sz="1600" b="1" dirty="0">
              <a:ea typeface="ＭＳ Ｐゴシック" panose="020B0600070205080204" pitchFamily="34" charset="-128"/>
            </a:endParaRPr>
          </a:p>
          <a:p>
            <a:pPr lvl="3" eaLnBrk="1" hangingPunct="1">
              <a:lnSpc>
                <a:spcPct val="150000"/>
              </a:lnSpc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Crear</a:t>
            </a:r>
            <a:r>
              <a:rPr lang="en-US" altLang="en-US" sz="1600" dirty="0">
                <a:ea typeface="ＭＳ Ｐゴシック" panose="020B0600070205080204" pitchFamily="34" charset="-128"/>
              </a:rPr>
              <a:t> una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actitud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positiva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en</a:t>
            </a:r>
            <a:r>
              <a:rPr lang="en-US" altLang="en-US" sz="1600" dirty="0">
                <a:ea typeface="ＭＳ Ｐゴシック" panose="020B0600070205080204" pitchFamily="34" charset="-128"/>
              </a:rPr>
              <a:t> 70% de los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estudiantes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 REPU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sobre</a:t>
            </a:r>
            <a:r>
              <a:rPr lang="en-US" altLang="en-US" sz="1600" dirty="0">
                <a:ea typeface="ＭＳ Ｐゴシック" panose="020B0600070205080204" pitchFamily="34" charset="-128"/>
              </a:rPr>
              <a:t> la necesidad de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traer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su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propia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computadora</a:t>
            </a:r>
            <a:r>
              <a:rPr lang="en-US" altLang="en-US" sz="1600" dirty="0">
                <a:ea typeface="ＭＳ Ｐゴシック" panose="020B0600070205080204" pitchFamily="34" charset="-128"/>
              </a:rPr>
              <a:t> al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salón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clases</a:t>
            </a:r>
            <a:r>
              <a:rPr lang="en-US" altLang="en-US" sz="1600" dirty="0">
                <a:ea typeface="ＭＳ Ｐゴシック" panose="020B0600070205080204" pitchFamily="34" charset="-128"/>
              </a:rPr>
              <a:t>. Este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objetivo</a:t>
            </a:r>
            <a:r>
              <a:rPr lang="en-US" altLang="en-US" sz="1600" dirty="0">
                <a:ea typeface="ＭＳ Ｐゴシック" panose="020B0600070205080204" pitchFamily="34" charset="-128"/>
              </a:rPr>
              <a:t> se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logrará</a:t>
            </a:r>
            <a:r>
              <a:rPr lang="en-US" altLang="en-US" sz="1600" dirty="0">
                <a:ea typeface="ＭＳ Ｐゴシック" panose="020B0600070205080204" pitchFamily="34" charset="-128"/>
              </a:rPr>
              <a:t> para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el</a:t>
            </a:r>
            <a:r>
              <a:rPr lang="en-US" altLang="en-US" sz="1600" dirty="0">
                <a:ea typeface="ＭＳ Ｐゴシック" panose="020B0600070205080204" pitchFamily="34" charset="-128"/>
              </a:rPr>
              <a:t> 20 de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septiembre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 2021.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en-US" sz="1600" b="1" dirty="0" err="1">
                <a:ea typeface="ＭＳ Ｐゴシック" panose="020B0600070205080204" pitchFamily="34" charset="-128"/>
              </a:rPr>
              <a:t>Reforzar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una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actitud</a:t>
            </a:r>
            <a:r>
              <a:rPr lang="en-US" altLang="en-US" sz="16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existente</a:t>
            </a:r>
            <a:endParaRPr lang="en-US" altLang="en-US" sz="1600" b="1" dirty="0">
              <a:ea typeface="ＭＳ Ｐゴシック" panose="020B0600070205080204" pitchFamily="34" charset="-128"/>
            </a:endParaRPr>
          </a:p>
          <a:p>
            <a:pPr lvl="3" eaLnBrk="1" hangingPunct="1">
              <a:lnSpc>
                <a:spcPct val="150000"/>
              </a:lnSpc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Continuar</a:t>
            </a:r>
            <a:r>
              <a:rPr lang="en-US" altLang="en-US" sz="1600" dirty="0">
                <a:ea typeface="ＭＳ Ｐゴシック" panose="020B0600070205080204" pitchFamily="34" charset="-128"/>
              </a:rPr>
              <a:t> la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actitud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positiva</a:t>
            </a:r>
            <a:r>
              <a:rPr lang="en-US" altLang="en-US" sz="1600" dirty="0">
                <a:ea typeface="ＭＳ Ｐゴシック" panose="020B0600070205080204" pitchFamily="34" charset="-128"/>
              </a:rPr>
              <a:t> que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tienen</a:t>
            </a:r>
            <a:r>
              <a:rPr lang="en-US" altLang="en-US" sz="1600" dirty="0">
                <a:ea typeface="ＭＳ Ｐゴシック" panose="020B0600070205080204" pitchFamily="34" charset="-128"/>
              </a:rPr>
              <a:t> los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estudiantes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 REPU (30%)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sobre</a:t>
            </a:r>
            <a:r>
              <a:rPr lang="en-US" altLang="en-US" sz="1600" dirty="0">
                <a:ea typeface="ＭＳ Ｐゴシック" panose="020B0600070205080204" pitchFamily="34" charset="-128"/>
              </a:rPr>
              <a:t> la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posibilidad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traer</a:t>
            </a:r>
            <a:r>
              <a:rPr lang="en-US" altLang="en-US" sz="1600" dirty="0">
                <a:ea typeface="ＭＳ Ｐゴシック" panose="020B0600070205080204" pitchFamily="34" charset="-128"/>
              </a:rPr>
              <a:t> sus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propias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computadoras</a:t>
            </a:r>
            <a:r>
              <a:rPr lang="en-US" altLang="en-US" sz="1600" dirty="0">
                <a:ea typeface="ＭＳ Ｐゴシック" panose="020B0600070205080204" pitchFamily="34" charset="-128"/>
              </a:rPr>
              <a:t> al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salón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clase</a:t>
            </a:r>
            <a:r>
              <a:rPr lang="en-US" altLang="en-US" sz="1600" dirty="0">
                <a:ea typeface="ＭＳ Ｐゴシック" panose="020B0600070205080204" pitchFamily="34" charset="-128"/>
              </a:rPr>
              <a:t>.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Esto</a:t>
            </a:r>
            <a:r>
              <a:rPr lang="en-US" altLang="en-US" sz="1600" dirty="0">
                <a:ea typeface="ＭＳ Ｐゴシック" panose="020B0600070205080204" pitchFamily="34" charset="-128"/>
              </a:rPr>
              <a:t> se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logrará</a:t>
            </a:r>
            <a:r>
              <a:rPr lang="en-US" altLang="en-US" sz="1600" dirty="0">
                <a:ea typeface="ＭＳ Ｐゴシック" panose="020B0600070205080204" pitchFamily="34" charset="-128"/>
              </a:rPr>
              <a:t> para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el</a:t>
            </a:r>
            <a:r>
              <a:rPr lang="en-US" altLang="en-US" sz="1600" dirty="0">
                <a:ea typeface="ＭＳ Ｐゴシック" panose="020B0600070205080204" pitchFamily="34" charset="-128"/>
              </a:rPr>
              <a:t> 1 de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noviembre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 2021.</a:t>
            </a:r>
          </a:p>
          <a:p>
            <a:pPr lvl="2" eaLnBrk="1" hangingPunct="1">
              <a:lnSpc>
                <a:spcPct val="150000"/>
              </a:lnSpc>
            </a:pPr>
            <a:r>
              <a:rPr lang="en-US" altLang="en-US" sz="1600" b="1" dirty="0">
                <a:ea typeface="ＭＳ Ｐゴシック" panose="020B0600070205080204" pitchFamily="34" charset="-128"/>
              </a:rPr>
              <a:t>Cambiar una </a:t>
            </a:r>
            <a:r>
              <a:rPr lang="en-US" altLang="en-US" sz="1600" b="1" dirty="0" err="1">
                <a:ea typeface="ＭＳ Ｐゴシック" panose="020B0600070205080204" pitchFamily="34" charset="-128"/>
              </a:rPr>
              <a:t>actitud</a:t>
            </a:r>
            <a:endParaRPr lang="en-US" altLang="en-US" sz="1600" b="1" dirty="0">
              <a:ea typeface="ＭＳ Ｐゴシック" panose="020B0600070205080204" pitchFamily="34" charset="-128"/>
            </a:endParaRPr>
          </a:p>
          <a:p>
            <a:pPr lvl="3" eaLnBrk="1" hangingPunct="1">
              <a:lnSpc>
                <a:spcPct val="150000"/>
              </a:lnSpc>
            </a:pPr>
            <a:r>
              <a:rPr lang="en-US" altLang="en-US" sz="1600" dirty="0" err="1">
                <a:ea typeface="ＭＳ Ｐゴシック" panose="020B0600070205080204" pitchFamily="34" charset="-128"/>
              </a:rPr>
              <a:t>En</a:t>
            </a:r>
            <a:r>
              <a:rPr lang="en-US" altLang="en-US" sz="1600" dirty="0">
                <a:ea typeface="ＭＳ Ｐゴシック" panose="020B0600070205080204" pitchFamily="34" charset="-128"/>
              </a:rPr>
              <a:t> un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período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tres</a:t>
            </a:r>
            <a:r>
              <a:rPr lang="en-US" altLang="en-US" sz="1600" dirty="0">
                <a:ea typeface="ＭＳ Ｐゴシック" panose="020B0600070205080204" pitchFamily="34" charset="-128"/>
              </a:rPr>
              <a:t> meses (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agosto</a:t>
            </a:r>
            <a:r>
              <a:rPr lang="en-US" altLang="en-US" sz="1600" dirty="0">
                <a:ea typeface="ＭＳ Ｐゴシック" panose="020B0600070205080204" pitchFamily="34" charset="-128"/>
              </a:rPr>
              <a:t> 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octubre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 2021),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modificar</a:t>
            </a:r>
            <a:r>
              <a:rPr lang="en-US" altLang="en-US" sz="1600" dirty="0">
                <a:ea typeface="ＭＳ Ｐゴシック" panose="020B0600070205080204" pitchFamily="34" charset="-128"/>
              </a:rPr>
              <a:t> la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actitud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negativa</a:t>
            </a:r>
            <a:r>
              <a:rPr lang="en-US" altLang="en-US" sz="1600" dirty="0">
                <a:ea typeface="ＭＳ Ｐゴシック" panose="020B0600070205080204" pitchFamily="34" charset="-128"/>
              </a:rPr>
              <a:t> que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tienen</a:t>
            </a:r>
            <a:r>
              <a:rPr lang="en-US" altLang="en-US" sz="1600" dirty="0">
                <a:ea typeface="ＭＳ Ｐゴシック" panose="020B0600070205080204" pitchFamily="34" charset="-128"/>
              </a:rPr>
              <a:t> los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estudiantes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 REPU (70%)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sobre</a:t>
            </a:r>
            <a:r>
              <a:rPr lang="en-US" altLang="en-US" sz="1600" dirty="0">
                <a:ea typeface="ＭＳ Ｐゴシック" panose="020B0600070205080204" pitchFamily="34" charset="-128"/>
              </a:rPr>
              <a:t> 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el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requisito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 que 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deben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traer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computadoras</a:t>
            </a:r>
            <a:r>
              <a:rPr lang="en-US" altLang="en-US" sz="1600" dirty="0">
                <a:ea typeface="ＭＳ Ｐゴシック" panose="020B0600070205080204" pitchFamily="34" charset="-128"/>
              </a:rPr>
              <a:t>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personales</a:t>
            </a:r>
            <a:r>
              <a:rPr lang="en-US" altLang="en-US" sz="1600" dirty="0">
                <a:ea typeface="ＭＳ Ｐゴシック" panose="020B0600070205080204" pitchFamily="34" charset="-128"/>
              </a:rPr>
              <a:t> al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salón</a:t>
            </a:r>
            <a:r>
              <a:rPr lang="en-US" altLang="en-US" sz="1600" dirty="0">
                <a:ea typeface="ＭＳ Ｐゴシック" panose="020B0600070205080204" pitchFamily="34" charset="-128"/>
              </a:rPr>
              <a:t> de </a:t>
            </a:r>
            <a:r>
              <a:rPr lang="en-US" altLang="en-US" sz="1600" dirty="0" err="1">
                <a:ea typeface="ＭＳ Ｐゴシック" panose="020B0600070205080204" pitchFamily="34" charset="-128"/>
              </a:rPr>
              <a:t>clase</a:t>
            </a:r>
            <a:r>
              <a:rPr lang="en-US" altLang="en-US" sz="1600" dirty="0">
                <a:ea typeface="ＭＳ Ｐゴシック" panose="020B0600070205080204" pitchFamily="34" charset="-128"/>
              </a:rPr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9D5728A-88E2-4F09-9F7D-1F016C7FFF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Escribir Objetivos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77C1DD25-245E-4997-A94A-4ACC723D5B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59747"/>
            <a:ext cx="8229600" cy="5105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en-US" sz="1800" dirty="0" err="1">
                <a:ea typeface="ＭＳ Ｐゴシック" pitchFamily="34" charset="-128"/>
              </a:rPr>
              <a:t>Tipos</a:t>
            </a:r>
            <a:r>
              <a:rPr lang="en-US" altLang="en-US" sz="1800" dirty="0">
                <a:ea typeface="ＭＳ Ｐゴシック" pitchFamily="34" charset="-128"/>
              </a:rPr>
              <a:t> de </a:t>
            </a:r>
            <a:r>
              <a:rPr lang="en-US" altLang="en-US" sz="1800" dirty="0" err="1">
                <a:ea typeface="ＭＳ Ｐゴシック" pitchFamily="34" charset="-128"/>
              </a:rPr>
              <a:t>objetivos</a:t>
            </a:r>
            <a:endParaRPr lang="en-US" altLang="en-US" sz="1800" dirty="0">
              <a:ea typeface="ＭＳ Ｐゴシック" pitchFamily="34" charset="-128"/>
            </a:endParaRPr>
          </a:p>
          <a:p>
            <a:pPr marL="344487" lvl="1" indent="0">
              <a:lnSpc>
                <a:spcPct val="150000"/>
              </a:lnSpc>
              <a:buNone/>
              <a:defRPr/>
            </a:pPr>
            <a:r>
              <a:rPr lang="en-US" altLang="en-US" sz="1600" dirty="0">
                <a:ea typeface="ＭＳ Ｐゴシック" pitchFamily="34" charset="-128"/>
              </a:rPr>
              <a:t>3. </a:t>
            </a:r>
            <a:r>
              <a:rPr lang="en-US" altLang="en-US" sz="1600" b="1" dirty="0" err="1">
                <a:ea typeface="ＭＳ Ｐゴシック" pitchFamily="34" charset="-128"/>
              </a:rPr>
              <a:t>Comportamiento</a:t>
            </a:r>
            <a:r>
              <a:rPr lang="en-US" altLang="en-US" sz="1600" dirty="0">
                <a:ea typeface="ＭＳ Ｐゴシック" pitchFamily="34" charset="-128"/>
              </a:rPr>
              <a:t> - </a:t>
            </a:r>
            <a:r>
              <a:rPr lang="es-ES" sz="1600" dirty="0"/>
              <a:t>Estos objetivos implican la modificación de comportamientos hacia la organización, producto o servicio.</a:t>
            </a:r>
            <a:endParaRPr lang="en-US" sz="1600" dirty="0">
              <a:ea typeface="ＭＳ Ｐゴシック" pitchFamily="34" charset="-128"/>
            </a:endParaRPr>
          </a:p>
          <a:p>
            <a:pPr marL="344487" lvl="1" indent="0">
              <a:lnSpc>
                <a:spcPct val="150000"/>
              </a:lnSpc>
              <a:buNone/>
              <a:defRPr/>
            </a:pPr>
            <a:r>
              <a:rPr lang="en-US" altLang="en-US" sz="1600" b="1" dirty="0">
                <a:ea typeface="ＭＳ Ｐゴシック" pitchFamily="34" charset="-128"/>
              </a:rPr>
              <a:t>	</a:t>
            </a:r>
            <a:r>
              <a:rPr lang="en-US" altLang="en-US" sz="1500" b="1" dirty="0">
                <a:ea typeface="ＭＳ Ｐゴシック" pitchFamily="34" charset="-128"/>
              </a:rPr>
              <a:t>a. </a:t>
            </a:r>
            <a:r>
              <a:rPr lang="en-US" altLang="en-US" sz="1500" b="1" dirty="0" err="1">
                <a:ea typeface="ＭＳ Ｐゴシック" pitchFamily="34" charset="-128"/>
              </a:rPr>
              <a:t>Creación</a:t>
            </a:r>
            <a:r>
              <a:rPr lang="en-US" altLang="en-US" sz="1500" b="1" dirty="0">
                <a:ea typeface="ＭＳ Ｐゴシック" pitchFamily="34" charset="-128"/>
              </a:rPr>
              <a:t> de un </a:t>
            </a:r>
            <a:r>
              <a:rPr lang="en-US" altLang="en-US" sz="1500" b="1" dirty="0" err="1">
                <a:ea typeface="ＭＳ Ｐゴシック" pitchFamily="34" charset="-128"/>
              </a:rPr>
              <a:t>comportamiento</a:t>
            </a:r>
            <a:r>
              <a:rPr lang="en-US" altLang="en-US" sz="1500" b="1" dirty="0">
                <a:ea typeface="ＭＳ Ｐゴシック" pitchFamily="34" charset="-128"/>
              </a:rPr>
              <a:t> </a:t>
            </a:r>
            <a:r>
              <a:rPr lang="en-US" altLang="en-US" sz="1500" b="1" dirty="0" err="1">
                <a:ea typeface="ＭＳ Ｐゴシック" pitchFamily="34" charset="-128"/>
              </a:rPr>
              <a:t>nuevo</a:t>
            </a:r>
            <a:endParaRPr lang="en-US" altLang="en-US" sz="1500" b="1" dirty="0">
              <a:ea typeface="ＭＳ Ｐゴシック" pitchFamily="34" charset="-128"/>
            </a:endParaRPr>
          </a:p>
          <a:p>
            <a:pPr lvl="3" eaLnBrk="1" hangingPunct="1">
              <a:lnSpc>
                <a:spcPct val="160000"/>
              </a:lnSpc>
              <a:defRPr/>
            </a:pPr>
            <a:r>
              <a:rPr lang="es-ES" sz="1500" dirty="0"/>
              <a:t>Lograr la adopción de los nuevos procedimientos de seguridad  entre todos los empleados antes del 20 de noviembre de 2021</a:t>
            </a:r>
            <a:r>
              <a:rPr lang="en-US" altLang="en-US" sz="1500" b="1" dirty="0">
                <a:ea typeface="ＭＳ Ｐゴシック" pitchFamily="34" charset="-128"/>
              </a:rPr>
              <a:t>.</a:t>
            </a:r>
          </a:p>
          <a:p>
            <a:pPr marL="0" indent="0">
              <a:lnSpc>
                <a:spcPct val="160000"/>
              </a:lnSpc>
              <a:buNone/>
              <a:defRPr/>
            </a:pPr>
            <a:r>
              <a:rPr lang="es-ES" sz="1500" b="1" dirty="0"/>
              <a:t>	</a:t>
            </a:r>
            <a:r>
              <a:rPr lang="es-ES" sz="1500" dirty="0"/>
              <a:t>b. </a:t>
            </a:r>
            <a:r>
              <a:rPr lang="es-ES" sz="1500" b="1" dirty="0"/>
              <a:t>Mejora o intensificación de los comportamientos positivos existentes</a:t>
            </a:r>
          </a:p>
          <a:p>
            <a:pPr lvl="3" eaLnBrk="1" hangingPunct="1">
              <a:lnSpc>
                <a:spcPct val="160000"/>
              </a:lnSpc>
              <a:defRPr/>
            </a:pPr>
            <a:r>
              <a:rPr lang="es-ES" sz="1500" dirty="0"/>
              <a:t>Estimular a 100 empleados para que continúen participando en las reuniones corporativas que se llevarán a cabo en noviembre de 2021.</a:t>
            </a:r>
          </a:p>
          <a:p>
            <a:pPr marL="344487" lvl="1" indent="0">
              <a:lnSpc>
                <a:spcPct val="160000"/>
              </a:lnSpc>
              <a:buNone/>
              <a:defRPr/>
            </a:pPr>
            <a:r>
              <a:rPr lang="en-US" altLang="en-US" sz="1500" b="1" dirty="0">
                <a:ea typeface="ＭＳ Ｐゴシック" pitchFamily="34" charset="-128"/>
              </a:rPr>
              <a:t>	c. </a:t>
            </a:r>
            <a:r>
              <a:rPr lang="en-US" altLang="en-US" sz="1500" b="1" dirty="0" err="1">
                <a:ea typeface="ＭＳ Ｐゴシック" pitchFamily="34" charset="-128"/>
              </a:rPr>
              <a:t>Revertir</a:t>
            </a:r>
            <a:r>
              <a:rPr lang="en-US" altLang="en-US" sz="1500" b="1" dirty="0">
                <a:ea typeface="ＭＳ Ｐゴシック" pitchFamily="34" charset="-128"/>
              </a:rPr>
              <a:t> </a:t>
            </a:r>
            <a:r>
              <a:rPr lang="en-US" altLang="en-US" sz="1500" b="1" dirty="0" err="1">
                <a:ea typeface="ＭＳ Ｐゴシック" pitchFamily="34" charset="-128"/>
              </a:rPr>
              <a:t>comportamientos</a:t>
            </a:r>
            <a:r>
              <a:rPr lang="en-US" altLang="en-US" sz="1500" b="1" dirty="0">
                <a:ea typeface="ＭＳ Ｐゴシック" pitchFamily="34" charset="-128"/>
              </a:rPr>
              <a:t> </a:t>
            </a:r>
            <a:r>
              <a:rPr lang="en-US" altLang="en-US" sz="1500" b="1" dirty="0" err="1">
                <a:ea typeface="ＭＳ Ｐゴシック" pitchFamily="34" charset="-128"/>
              </a:rPr>
              <a:t>negativos</a:t>
            </a:r>
            <a:endParaRPr lang="en-US" altLang="en-US" sz="1500" b="1" dirty="0">
              <a:ea typeface="ＭＳ Ｐゴシック" pitchFamily="34" charset="-128"/>
            </a:endParaRPr>
          </a:p>
          <a:p>
            <a:pPr lvl="3" eaLnBrk="1" hangingPunct="1">
              <a:lnSpc>
                <a:spcPct val="160000"/>
              </a:lnSpc>
              <a:defRPr/>
            </a:pPr>
            <a:r>
              <a:rPr lang="es-ES" sz="1500" dirty="0"/>
              <a:t>Motivar a todos los empleados a que usen sus uniformes correctamente dentro del edificio en un período de cinco meses.</a:t>
            </a:r>
            <a:endParaRPr lang="en-US" altLang="en-US" sz="1500" dirty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842F2F0F-A6B3-4365-B9ED-02BD4876CC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Arial" panose="020B0604020202020204" pitchFamily="34" charset="0"/>
                <a:ea typeface="ＭＳ Ｐゴシック" panose="020B0600070205080204" pitchFamily="34" charset="-128"/>
              </a:rPr>
              <a:t>Ejercicio</a:t>
            </a:r>
            <a:endParaRPr lang="en-US" altLang="en-US" sz="2400" i="1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131BD97-9035-4AB9-A253-6DE4E8F0BC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98865"/>
            <a:ext cx="8229600" cy="5486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s-ES" sz="1800" dirty="0"/>
              <a:t>Identifique si los siguientes objetivos son informativos, actitudinales o conductuales.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s-ES" sz="1600" b="1" dirty="0"/>
              <a:t>Convencer</a:t>
            </a:r>
            <a:r>
              <a:rPr lang="es-ES" sz="1600" dirty="0"/>
              <a:t> del 17 de agosto al 15 de septiembre a 40 estudiantes de la Facultad de Comunicación e Información matriculados en cursos medulares de que la limpieza de las costas es necesaria para el medio ambiente. 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s-ES" sz="1600" b="1" dirty="0"/>
              <a:t>Educar</a:t>
            </a:r>
            <a:r>
              <a:rPr lang="es-ES" sz="1600" dirty="0"/>
              <a:t> del 17 de agosto al 15 de septiembre a 40 estudiantes de la Facultad de Comunicación e Información matriculados en cursos medulares sobre el Día Internacional de la Limpieza de Costas. 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1600" dirty="0"/>
              <a:t>Entre </a:t>
            </a:r>
            <a:r>
              <a:rPr lang="en-US" sz="1600" dirty="0" err="1"/>
              <a:t>el</a:t>
            </a:r>
            <a:r>
              <a:rPr lang="en-US" sz="1600" dirty="0"/>
              <a:t> 17 de </a:t>
            </a:r>
            <a:r>
              <a:rPr lang="en-US" sz="1600" dirty="0" err="1"/>
              <a:t>agosto</a:t>
            </a:r>
            <a:r>
              <a:rPr lang="en-US" sz="1600" dirty="0"/>
              <a:t> y 15 de </a:t>
            </a:r>
            <a:r>
              <a:rPr lang="en-US" sz="1600" dirty="0" err="1"/>
              <a:t>septiembre</a:t>
            </a:r>
            <a:r>
              <a:rPr lang="en-US" sz="1600" dirty="0"/>
              <a:t>, </a:t>
            </a:r>
            <a:r>
              <a:rPr lang="en-US" sz="1600" dirty="0" err="1"/>
              <a:t>reclutar</a:t>
            </a:r>
            <a:r>
              <a:rPr lang="en-US" sz="1600" dirty="0"/>
              <a:t> a 40 </a:t>
            </a:r>
            <a:r>
              <a:rPr lang="en-US" sz="1600" dirty="0" err="1"/>
              <a:t>estudiantes</a:t>
            </a:r>
            <a:r>
              <a:rPr lang="en-US" sz="1600" dirty="0"/>
              <a:t> </a:t>
            </a:r>
            <a:r>
              <a:rPr lang="es-ES" sz="1600" dirty="0"/>
              <a:t>de la Facultad de Comunicación e Información matriculados en cursos medulares para que </a:t>
            </a:r>
            <a:r>
              <a:rPr lang="es-ES" sz="1600" b="1" dirty="0"/>
              <a:t>asistan</a:t>
            </a:r>
            <a:r>
              <a:rPr lang="es-ES" sz="1600" dirty="0"/>
              <a:t> al recogido de basura en la Playa Aviones en Loíza el sábado, 18 de septiembre de 8:00 a.m. a 12:00 p.m.</a:t>
            </a:r>
            <a:endParaRPr lang="en-US" altLang="en-US" sz="1600" dirty="0">
              <a:ea typeface="ＭＳ Ｐゴシック" pitchFamily="34" charset="-128"/>
            </a:endParaRPr>
          </a:p>
          <a:p>
            <a:pPr eaLnBrk="1" hangingPunct="1">
              <a:defRPr/>
            </a:pPr>
            <a:endParaRPr lang="en-US" altLang="en-US" sz="2600" dirty="0">
              <a:latin typeface="Garamond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B79CD2-2018-4F58-8CE1-9EF078CE3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Ejercicio</a:t>
            </a:r>
            <a:r>
              <a:rPr lang="en-US" dirty="0"/>
              <a:t> de </a:t>
            </a:r>
            <a:r>
              <a:rPr lang="en-US" dirty="0" err="1"/>
              <a:t>práctica</a:t>
            </a:r>
            <a:endParaRPr lang="es-P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E25E53-1C21-4474-8524-47D387FF2C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err="1"/>
              <a:t>Redacta</a:t>
            </a:r>
            <a:r>
              <a:rPr lang="en-US" dirty="0"/>
              <a:t> un </a:t>
            </a:r>
            <a:r>
              <a:rPr lang="en-US" dirty="0" err="1"/>
              <a:t>objetivo</a:t>
            </a:r>
            <a:r>
              <a:rPr lang="en-US" dirty="0"/>
              <a:t> para la situación que </a:t>
            </a:r>
            <a:r>
              <a:rPr lang="en-US" dirty="0" err="1"/>
              <a:t>seleccionaste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webinario</a:t>
            </a:r>
            <a:r>
              <a:rPr lang="en-US" dirty="0"/>
              <a:t> </a:t>
            </a:r>
            <a:r>
              <a:rPr lang="en-US" dirty="0" err="1"/>
              <a:t>pasado</a:t>
            </a:r>
            <a:r>
              <a:rPr lang="en-US" dirty="0"/>
              <a:t>.</a:t>
            </a:r>
          </a:p>
          <a:p>
            <a:pPr>
              <a:lnSpc>
                <a:spcPct val="160000"/>
              </a:lnSpc>
            </a:pPr>
            <a:r>
              <a:rPr lang="en-US" dirty="0" err="1"/>
              <a:t>Explica</a:t>
            </a:r>
            <a:r>
              <a:rPr lang="en-US" dirty="0"/>
              <a:t> la </a:t>
            </a:r>
            <a:r>
              <a:rPr lang="en-US" dirty="0" err="1"/>
              <a:t>razón</a:t>
            </a:r>
            <a:r>
              <a:rPr lang="en-US" dirty="0"/>
              <a:t> por la que </a:t>
            </a:r>
            <a:r>
              <a:rPr lang="en-US" dirty="0" err="1"/>
              <a:t>estableces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objetivo</a:t>
            </a:r>
            <a:r>
              <a:rPr lang="en-US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E0C3BC-03B5-4F7A-856C-444A98B8F694}"/>
              </a:ext>
            </a:extLst>
          </p:cNvPr>
          <p:cNvSpPr txBox="1"/>
          <p:nvPr/>
        </p:nvSpPr>
        <p:spPr>
          <a:xfrm>
            <a:off x="739048" y="6480432"/>
            <a:ext cx="21832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err="1">
                <a:solidFill>
                  <a:schemeClr val="bg1"/>
                </a:solidFill>
              </a:rPr>
              <a:t>Comunicación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estratégica</a:t>
            </a:r>
            <a:endParaRPr lang="es-PR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8707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8C27-E7BA-44F6-92EA-8DE961C7F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Referencias</a:t>
            </a:r>
            <a:endParaRPr lang="es-P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616E12-1585-46DF-B194-DDAAFBFBC55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1797255"/>
            <a:ext cx="10515600" cy="31198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1400" dirty="0"/>
              <a:t>Smith, R. D. (2013). </a:t>
            </a:r>
            <a:r>
              <a:rPr lang="en-US" sz="1400" i="1" dirty="0"/>
              <a:t>Strategic planning for public relations</a:t>
            </a:r>
            <a:r>
              <a:rPr lang="en-US" sz="1400" dirty="0"/>
              <a:t>. Routledge. </a:t>
            </a:r>
          </a:p>
          <a:p>
            <a:r>
              <a:rPr lang="en-US" sz="1400" dirty="0">
                <a:effectLst/>
              </a:rPr>
              <a:t>Swann, P. (2019). </a:t>
            </a:r>
            <a:r>
              <a:rPr lang="en-US" sz="1400" i="1" dirty="0">
                <a:effectLst/>
              </a:rPr>
              <a:t>Cases in Public Relations Management</a:t>
            </a:r>
            <a:r>
              <a:rPr lang="en-US" sz="1400" dirty="0">
                <a:effectLst/>
              </a:rPr>
              <a:t> (Kindle). Taylor and Francis. </a:t>
            </a:r>
          </a:p>
          <a:p>
            <a:pPr>
              <a:lnSpc>
                <a:spcPct val="200000"/>
              </a:lnSpc>
            </a:pPr>
            <a:r>
              <a:rPr lang="en-US" sz="1400" dirty="0">
                <a:effectLst/>
              </a:rPr>
              <a:t>Wilcox, D., Cameron, G. T., &amp; </a:t>
            </a:r>
            <a:r>
              <a:rPr lang="en-US" sz="1400" dirty="0" err="1">
                <a:effectLst/>
              </a:rPr>
              <a:t>Reber</a:t>
            </a:r>
            <a:r>
              <a:rPr lang="en-US" sz="1400" dirty="0">
                <a:effectLst/>
              </a:rPr>
              <a:t>, B. H. (2015). </a:t>
            </a:r>
            <a:r>
              <a:rPr lang="en-US" sz="1400" i="1" dirty="0">
                <a:effectLst/>
              </a:rPr>
              <a:t>Public Relations Strategies and Tactics Global Edition</a:t>
            </a:r>
            <a:r>
              <a:rPr lang="en-US" sz="1400" dirty="0">
                <a:effectLst/>
              </a:rPr>
              <a:t> (11ma ed.). Pearson.  </a:t>
            </a:r>
            <a:r>
              <a:rPr lang="en-US" sz="1400" dirty="0"/>
              <a:t>ISBN-13: 978-1-292-06626-4 (PDF) </a:t>
            </a:r>
            <a:r>
              <a:rPr lang="en-US" sz="1400" dirty="0">
                <a:hlinkClick r:id="rId2"/>
              </a:rPr>
              <a:t>https://dinhtienminh.net/wp-content/uploads/2020/07/PR_-Strategies-and-Tactics-11th-Global-Edition-2015-by-Wilcox-Cameron-Reber.pdf</a:t>
            </a:r>
            <a:endParaRPr lang="en-US" sz="1400" dirty="0"/>
          </a:p>
          <a:p>
            <a:pPr marL="0" indent="0">
              <a:lnSpc>
                <a:spcPct val="200000"/>
              </a:lnSpc>
              <a:buNone/>
            </a:pPr>
            <a:endParaRPr lang="en-US" sz="1400" dirty="0">
              <a:effectLst/>
            </a:endParaRPr>
          </a:p>
          <a:p>
            <a:endParaRPr lang="en-US" sz="1200" dirty="0">
              <a:effectLst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CEDFDB-C565-4AFD-BC3F-35D14DC707E6}"/>
              </a:ext>
            </a:extLst>
          </p:cNvPr>
          <p:cNvSpPr txBox="1"/>
          <p:nvPr/>
        </p:nvSpPr>
        <p:spPr>
          <a:xfrm>
            <a:off x="739048" y="6480432"/>
            <a:ext cx="21832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err="1">
                <a:solidFill>
                  <a:schemeClr val="bg1"/>
                </a:solidFill>
              </a:rPr>
              <a:t>Comunicación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estratégica</a:t>
            </a:r>
            <a:endParaRPr lang="es-PR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739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84C97-646A-4850-8710-1C26E3F3B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¿</a:t>
            </a:r>
            <a:r>
              <a:rPr lang="en-US" sz="3600" b="1" dirty="0" err="1"/>
              <a:t>Cómo</a:t>
            </a:r>
            <a:r>
              <a:rPr lang="en-US" sz="3600" b="1" dirty="0"/>
              <a:t> </a:t>
            </a:r>
            <a:r>
              <a:rPr lang="en-US" sz="3600" b="1" dirty="0" err="1"/>
              <a:t>puedo</a:t>
            </a:r>
            <a:r>
              <a:rPr lang="en-US" sz="3600" b="1" dirty="0"/>
              <a:t> </a:t>
            </a:r>
            <a:r>
              <a:rPr lang="en-US" sz="3600" b="1" dirty="0" err="1"/>
              <a:t>lograr</a:t>
            </a:r>
            <a:r>
              <a:rPr lang="en-US" sz="3600" b="1" dirty="0"/>
              <a:t> </a:t>
            </a:r>
            <a:r>
              <a:rPr lang="en-US" sz="3600" b="1" dirty="0" err="1"/>
              <a:t>el</a:t>
            </a:r>
            <a:r>
              <a:rPr lang="en-US" sz="3600" b="1" dirty="0"/>
              <a:t> </a:t>
            </a:r>
            <a:r>
              <a:rPr lang="en-US" sz="3600" b="1" dirty="0" err="1"/>
              <a:t>propósito</a:t>
            </a:r>
            <a:r>
              <a:rPr lang="en-US" sz="3600" b="1" dirty="0"/>
              <a:t>  </a:t>
            </a:r>
            <a:r>
              <a:rPr lang="en-US" sz="3600" b="1" dirty="0" err="1"/>
              <a:t>organizacional</a:t>
            </a:r>
            <a:r>
              <a:rPr lang="en-US" sz="3600" b="1" dirty="0"/>
              <a:t>?</a:t>
            </a:r>
            <a:endParaRPr lang="es-PR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4F01D-701B-47BC-BBE6-DD8C11176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500" dirty="0" err="1"/>
              <a:t>En</a:t>
            </a:r>
            <a:r>
              <a:rPr lang="en-US" sz="2500" dirty="0"/>
              <a:t> </a:t>
            </a:r>
            <a:r>
              <a:rPr lang="en-US" sz="2500" dirty="0" err="1"/>
              <a:t>este</a:t>
            </a:r>
            <a:r>
              <a:rPr lang="en-US" sz="2500" dirty="0"/>
              <a:t> </a:t>
            </a:r>
            <a:r>
              <a:rPr lang="en-US" sz="2500" dirty="0" err="1"/>
              <a:t>ciclo</a:t>
            </a:r>
            <a:r>
              <a:rPr lang="en-US" sz="2500" dirty="0"/>
              <a:t> </a:t>
            </a:r>
            <a:r>
              <a:rPr lang="en-US" sz="2500" dirty="0" err="1"/>
              <a:t>hablaremos</a:t>
            </a:r>
            <a:r>
              <a:rPr lang="en-US" sz="2500" dirty="0"/>
              <a:t> </a:t>
            </a:r>
            <a:r>
              <a:rPr lang="en-US" sz="2500" dirty="0" err="1"/>
              <a:t>sobre</a:t>
            </a:r>
            <a:r>
              <a:rPr lang="en-US" sz="2500" dirty="0"/>
              <a:t> </a:t>
            </a:r>
            <a:r>
              <a:rPr lang="en-US" sz="2500" dirty="0" err="1"/>
              <a:t>el</a:t>
            </a:r>
            <a:r>
              <a:rPr lang="en-US" sz="2500" dirty="0"/>
              <a:t> </a:t>
            </a:r>
            <a:r>
              <a:rPr lang="en-US" sz="2500" dirty="0" err="1"/>
              <a:t>modelo</a:t>
            </a:r>
            <a:r>
              <a:rPr lang="en-US" sz="2500" dirty="0"/>
              <a:t> “ROPE” (Wilcox, Cameron &amp; </a:t>
            </a:r>
            <a:r>
              <a:rPr lang="en-US" sz="2500" dirty="0" err="1"/>
              <a:t>Reber</a:t>
            </a:r>
            <a:r>
              <a:rPr lang="en-US" sz="2500" dirty="0"/>
              <a:t> (2015)*</a:t>
            </a:r>
          </a:p>
          <a:p>
            <a:pPr lvl="1">
              <a:lnSpc>
                <a:spcPct val="150000"/>
              </a:lnSpc>
            </a:pPr>
            <a:r>
              <a:rPr lang="es-PR" sz="2000" dirty="0"/>
              <a:t>Investigación (</a:t>
            </a:r>
            <a:r>
              <a:rPr lang="es-PR" sz="2000" i="1" dirty="0" err="1"/>
              <a:t>Research</a:t>
            </a:r>
            <a:r>
              <a:rPr lang="es-PR" sz="2000" dirty="0"/>
              <a:t>)</a:t>
            </a:r>
          </a:p>
          <a:p>
            <a:pPr lvl="1">
              <a:lnSpc>
                <a:spcPct val="150000"/>
              </a:lnSpc>
            </a:pPr>
            <a:r>
              <a:rPr lang="es-PR" sz="2000" dirty="0"/>
              <a:t>Objetivos (</a:t>
            </a:r>
            <a:r>
              <a:rPr lang="es-PR" sz="2000" i="1" dirty="0" err="1"/>
              <a:t>Objectives</a:t>
            </a:r>
            <a:r>
              <a:rPr lang="es-PR" sz="2000" dirty="0"/>
              <a:t>)</a:t>
            </a:r>
          </a:p>
          <a:p>
            <a:pPr lvl="1">
              <a:lnSpc>
                <a:spcPct val="150000"/>
              </a:lnSpc>
            </a:pPr>
            <a:r>
              <a:rPr lang="es-PR" sz="2000" dirty="0"/>
              <a:t>Planificación (</a:t>
            </a:r>
            <a:r>
              <a:rPr lang="es-PR" sz="2000" i="1" dirty="0" err="1"/>
              <a:t>Planning</a:t>
            </a:r>
            <a:r>
              <a:rPr lang="es-PR" sz="2000" dirty="0"/>
              <a:t>)</a:t>
            </a:r>
          </a:p>
          <a:p>
            <a:pPr lvl="1">
              <a:lnSpc>
                <a:spcPct val="150000"/>
              </a:lnSpc>
            </a:pPr>
            <a:r>
              <a:rPr lang="es-PR" sz="2000" dirty="0"/>
              <a:t>Evaluación (</a:t>
            </a:r>
            <a:r>
              <a:rPr lang="es-PR" sz="2000" i="1" dirty="0" err="1"/>
              <a:t>Evaluation</a:t>
            </a:r>
            <a:r>
              <a:rPr lang="es-PR" sz="2000" dirty="0"/>
              <a:t>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433964-AC6B-487C-AFE5-BB88294ED9B4}"/>
              </a:ext>
            </a:extLst>
          </p:cNvPr>
          <p:cNvSpPr txBox="1"/>
          <p:nvPr/>
        </p:nvSpPr>
        <p:spPr>
          <a:xfrm>
            <a:off x="958443" y="5506831"/>
            <a:ext cx="6094602" cy="299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lvl="1" indent="0">
              <a:lnSpc>
                <a:spcPct val="150000"/>
              </a:lnSpc>
              <a:buNone/>
            </a:pPr>
            <a:r>
              <a:rPr lang="es-PR" sz="1000" dirty="0"/>
              <a:t>*También se le conoce como “RACE”.</a:t>
            </a:r>
          </a:p>
        </p:txBody>
      </p:sp>
    </p:spTree>
    <p:extLst>
      <p:ext uri="{BB962C8B-B14F-4D97-AF65-F5344CB8AC3E}">
        <p14:creationId xmlns:p14="http://schemas.microsoft.com/office/powerpoint/2010/main" val="284046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B4135B-E0FD-464D-843E-30506D722C8E}"/>
              </a:ext>
            </a:extLst>
          </p:cNvPr>
          <p:cNvSpPr txBox="1"/>
          <p:nvPr/>
        </p:nvSpPr>
        <p:spPr>
          <a:xfrm>
            <a:off x="739048" y="6480432"/>
            <a:ext cx="21832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err="1">
                <a:solidFill>
                  <a:schemeClr val="bg1"/>
                </a:solidFill>
              </a:rPr>
              <a:t>Comunicación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estratégica</a:t>
            </a:r>
            <a:endParaRPr lang="es-PR" sz="1500" dirty="0">
              <a:solidFill>
                <a:schemeClr val="bg1"/>
              </a:solidFill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9FCC6C-C5B7-4ED0-A3C3-1F751AB8B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altLang="en-US" sz="2000" dirty="0">
                <a:ea typeface="ＭＳ Ｐゴシック" panose="020B0600070205080204" pitchFamily="34" charset="-128"/>
              </a:rPr>
              <a:t>Las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organizaciones</a:t>
            </a:r>
            <a:r>
              <a:rPr lang="en-US" altLang="en-US" sz="2000" dirty="0">
                <a:ea typeface="ＭＳ Ｐゴシック" panose="020B0600070205080204" pitchFamily="34" charset="-128"/>
              </a:rPr>
              <a:t> </a:t>
            </a:r>
            <a:r>
              <a:rPr lang="en-US" altLang="en-US" sz="2000" dirty="0" err="1">
                <a:ea typeface="ＭＳ Ｐゴシック" panose="020B0600070205080204" pitchFamily="34" charset="-128"/>
              </a:rPr>
              <a:t>deben</a:t>
            </a:r>
            <a:r>
              <a:rPr lang="en-US" altLang="en-US" sz="2000" dirty="0">
                <a:ea typeface="ＭＳ Ｐゴシック" panose="020B0600070205080204" pitchFamily="34" charset="-128"/>
              </a:rPr>
              <a:t> tener objetivos</a:t>
            </a:r>
          </a:p>
          <a:p>
            <a:pPr lvl="1">
              <a:lnSpc>
                <a:spcPct val="15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La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práctica</a:t>
            </a:r>
            <a:r>
              <a:rPr lang="en-US" altLang="en-US" sz="1800" dirty="0">
                <a:ea typeface="ＭＳ Ｐゴシック" panose="020B0600070205080204" pitchFamily="34" charset="-128"/>
              </a:rPr>
              <a:t> de las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relaciones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públicas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establece</a:t>
            </a:r>
            <a:r>
              <a:rPr lang="en-US" altLang="en-US" sz="1800" dirty="0">
                <a:ea typeface="ＭＳ Ｐゴシック" panose="020B0600070205080204" pitchFamily="34" charset="-128"/>
              </a:rPr>
              <a:t> objetivos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basados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en</a:t>
            </a:r>
            <a:r>
              <a:rPr lang="en-US" altLang="en-US" sz="1800" dirty="0">
                <a:ea typeface="ＭＳ Ｐゴシック" panose="020B0600070205080204" pitchFamily="34" charset="-128"/>
              </a:rPr>
              <a:t> lo que la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organización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quiera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lograr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según</a:t>
            </a:r>
            <a:r>
              <a:rPr lang="en-US" altLang="en-US" sz="1800" dirty="0">
                <a:ea typeface="ＭＳ Ｐゴシック" panose="020B0600070205080204" pitchFamily="34" charset="-128"/>
              </a:rPr>
              <a:t> sea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su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misión</a:t>
            </a:r>
            <a:r>
              <a:rPr lang="en-US" altLang="en-US" sz="1800" dirty="0">
                <a:ea typeface="ＭＳ Ｐゴシック" panose="020B0600070205080204" pitchFamily="34" charset="-128"/>
              </a:rPr>
              <a:t>. </a:t>
            </a:r>
          </a:p>
          <a:p>
            <a:pPr lvl="1">
              <a:lnSpc>
                <a:spcPct val="15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Hay que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entender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el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funcionamiento</a:t>
            </a:r>
            <a:r>
              <a:rPr lang="en-US" altLang="en-US" sz="1800" dirty="0">
                <a:ea typeface="ＭＳ Ｐゴシック" panose="020B0600070205080204" pitchFamily="34" charset="-128"/>
              </a:rPr>
              <a:t>, las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necesidades</a:t>
            </a:r>
            <a:r>
              <a:rPr lang="en-US" altLang="en-US" sz="1800" dirty="0">
                <a:ea typeface="ＭＳ Ｐゴシック" panose="020B0600070205080204" pitchFamily="34" charset="-128"/>
              </a:rPr>
              <a:t> y las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preocupaciones</a:t>
            </a:r>
            <a:r>
              <a:rPr lang="en-US" altLang="en-US" sz="1800" dirty="0">
                <a:ea typeface="ＭＳ Ｐゴシック" panose="020B0600070205080204" pitchFamily="34" charset="-128"/>
              </a:rPr>
              <a:t> de cada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unidad</a:t>
            </a:r>
            <a:r>
              <a:rPr lang="en-US" altLang="en-US" sz="1800" dirty="0">
                <a:ea typeface="ＭＳ Ｐゴシック" panose="020B0600070205080204" pitchFamily="34" charset="-128"/>
              </a:rPr>
              <a:t> de la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organización</a:t>
            </a:r>
            <a:r>
              <a:rPr lang="en-US" altLang="en-US" sz="1800" dirty="0">
                <a:ea typeface="ＭＳ Ｐゴシック" panose="020B0600070205080204" pitchFamily="34" charset="-128"/>
              </a:rPr>
              <a:t>. </a:t>
            </a:r>
          </a:p>
          <a:p>
            <a:pPr lvl="1">
              <a:lnSpc>
                <a:spcPct val="150000"/>
              </a:lnSpc>
            </a:pPr>
            <a:r>
              <a:rPr lang="en-US" altLang="en-US" sz="1800" dirty="0">
                <a:ea typeface="ＭＳ Ｐゴシック" panose="020B0600070205080204" pitchFamily="34" charset="-128"/>
              </a:rPr>
              <a:t>Para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lograr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el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propósito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organizacional</a:t>
            </a:r>
            <a:r>
              <a:rPr lang="en-US" altLang="en-US" sz="1800" dirty="0">
                <a:ea typeface="ＭＳ Ｐゴシック" panose="020B0600070205080204" pitchFamily="34" charset="-128"/>
              </a:rPr>
              <a:t>,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todos</a:t>
            </a:r>
            <a:r>
              <a:rPr lang="en-US" altLang="en-US" sz="1800" dirty="0">
                <a:ea typeface="ＭＳ Ｐゴシック" panose="020B0600070205080204" pitchFamily="34" charset="-128"/>
              </a:rPr>
              <a:t> los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esfuerzos</a:t>
            </a:r>
            <a:r>
              <a:rPr lang="en-US" altLang="en-US" sz="1800" dirty="0">
                <a:ea typeface="ＭＳ Ｐゴシック" panose="020B0600070205080204" pitchFamily="34" charset="-128"/>
              </a:rPr>
              <a:t> de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comunicación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deben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estar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conectados</a:t>
            </a:r>
            <a:r>
              <a:rPr lang="en-US" altLang="en-US" sz="1800" dirty="0">
                <a:ea typeface="ＭＳ Ｐゴシック" panose="020B0600070205080204" pitchFamily="34" charset="-128"/>
              </a:rPr>
              <a:t> a objetivos que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sean</a:t>
            </a:r>
            <a:r>
              <a:rPr lang="en-US" altLang="en-US" sz="1800" dirty="0">
                <a:ea typeface="ＭＳ Ｐゴシック" panose="020B0600070205080204" pitchFamily="34" charset="-128"/>
              </a:rPr>
              <a:t> </a:t>
            </a:r>
            <a:r>
              <a:rPr lang="en-US" altLang="en-US" sz="1800" dirty="0" err="1">
                <a:ea typeface="ＭＳ Ｐゴシック" panose="020B0600070205080204" pitchFamily="34" charset="-128"/>
              </a:rPr>
              <a:t>medibles</a:t>
            </a:r>
            <a:r>
              <a:rPr lang="en-US" altLang="en-US" sz="1800" dirty="0">
                <a:ea typeface="ＭＳ Ｐゴシック" panose="020B0600070205080204" pitchFamily="34" charset="-128"/>
              </a:rPr>
              <a:t>. </a:t>
            </a:r>
          </a:p>
          <a:p>
            <a:endParaRPr lang="es-PR" sz="2000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BDE6BDE0-64D3-43CE-937E-5630445B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43" y="322804"/>
            <a:ext cx="10140102" cy="1325563"/>
          </a:xfrm>
        </p:spPr>
        <p:txBody>
          <a:bodyPr>
            <a:normAutofit/>
          </a:bodyPr>
          <a:lstStyle/>
          <a:p>
            <a:r>
              <a:rPr lang="en-US" altLang="en-US" sz="4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Dirección</a:t>
            </a:r>
            <a:r>
              <a:rPr lang="en-US" altLang="en-US" sz="4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una </a:t>
            </a:r>
            <a:r>
              <a:rPr lang="en-US" altLang="en-US" sz="4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organización</a:t>
            </a:r>
            <a:r>
              <a:rPr lang="en-US" altLang="en-US" sz="4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basada</a:t>
            </a:r>
            <a:r>
              <a:rPr lang="en-US" altLang="en-US" sz="4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44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en</a:t>
            </a:r>
            <a:r>
              <a:rPr lang="en-US" altLang="en-US" sz="44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objetivos</a:t>
            </a:r>
            <a:endParaRPr lang="es-PR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AEAB713-B8F7-49AA-B0D4-139C7ECCF55E}"/>
              </a:ext>
            </a:extLst>
          </p:cNvPr>
          <p:cNvSpPr txBox="1"/>
          <p:nvPr/>
        </p:nvSpPr>
        <p:spPr>
          <a:xfrm>
            <a:off x="1411448" y="5226152"/>
            <a:ext cx="70362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</a:rPr>
              <a:t>Smith</a:t>
            </a:r>
            <a:r>
              <a:rPr lang="en-US" sz="1200" dirty="0"/>
              <a:t> (</a:t>
            </a:r>
            <a:r>
              <a:rPr lang="en-US" sz="1200" dirty="0">
                <a:effectLst/>
              </a:rPr>
              <a:t>2013)</a:t>
            </a:r>
          </a:p>
          <a:p>
            <a:r>
              <a:rPr lang="en-US" sz="1200" dirty="0">
                <a:effectLst/>
              </a:rPr>
              <a:t>Wilcox, Cameron, &amp; </a:t>
            </a:r>
            <a:r>
              <a:rPr lang="en-US" sz="1200" dirty="0" err="1">
                <a:effectLst/>
              </a:rPr>
              <a:t>Reber</a:t>
            </a:r>
            <a:r>
              <a:rPr lang="en-US" sz="1200" dirty="0">
                <a:effectLst/>
              </a:rPr>
              <a:t> (2015</a:t>
            </a:r>
            <a:r>
              <a:rPr lang="en-US" sz="1200" dirty="0"/>
              <a:t>)</a:t>
            </a:r>
            <a:endParaRPr lang="en-US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0508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DF2F8B7-6A68-44D4-9195-618EE9D0B455}"/>
              </a:ext>
            </a:extLst>
          </p:cNvPr>
          <p:cNvSpPr txBox="1">
            <a:spLocks/>
          </p:cNvSpPr>
          <p:nvPr/>
        </p:nvSpPr>
        <p:spPr>
          <a:xfrm>
            <a:off x="1799438" y="395259"/>
            <a:ext cx="9341142" cy="1139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4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Dirección</a:t>
            </a:r>
            <a:r>
              <a:rPr lang="en-US" altLang="en-US" sz="4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de una </a:t>
            </a:r>
            <a:r>
              <a:rPr lang="en-US" altLang="en-US" sz="4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organización</a:t>
            </a:r>
            <a:r>
              <a:rPr lang="en-US" altLang="en-US" sz="4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basada</a:t>
            </a:r>
            <a:r>
              <a:rPr lang="en-US" altLang="en-US" sz="4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</a:t>
            </a:r>
            <a:r>
              <a:rPr lang="en-US" altLang="en-US" sz="4000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en</a:t>
            </a:r>
            <a:r>
              <a:rPr lang="en-US" altLang="en-US" sz="4000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objetivos</a:t>
            </a:r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10E1EB5-61C6-4249-B12E-9FAD73F47BB5}"/>
              </a:ext>
            </a:extLst>
          </p:cNvPr>
          <p:cNvSpPr txBox="1">
            <a:spLocks/>
          </p:cNvSpPr>
          <p:nvPr/>
        </p:nvSpPr>
        <p:spPr>
          <a:xfrm>
            <a:off x="1799438" y="1700868"/>
            <a:ext cx="822960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en-US" sz="2500" dirty="0">
                <a:ea typeface="ＭＳ Ｐゴシック" panose="020B0600070205080204" pitchFamily="34" charset="-128"/>
              </a:rPr>
              <a:t>¿</a:t>
            </a:r>
            <a:r>
              <a:rPr lang="en-US" altLang="en-US" sz="2500" dirty="0" err="1">
                <a:ea typeface="ＭＳ Ｐゴシック" panose="020B0600070205080204" pitchFamily="34" charset="-128"/>
              </a:rPr>
              <a:t>Cuál</a:t>
            </a:r>
            <a:r>
              <a:rPr lang="en-US" altLang="en-US" sz="2500" dirty="0">
                <a:ea typeface="ＭＳ Ｐゴシック" panose="020B0600070205080204" pitchFamily="34" charset="-128"/>
              </a:rPr>
              <a:t> es </a:t>
            </a:r>
            <a:r>
              <a:rPr lang="en-US" altLang="en-US" sz="2500" dirty="0" err="1">
                <a:ea typeface="ＭＳ Ｐゴシック" panose="020B0600070205080204" pitchFamily="34" charset="-128"/>
              </a:rPr>
              <a:t>el</a:t>
            </a:r>
            <a:r>
              <a:rPr lang="en-US" altLang="en-US" sz="2500" dirty="0">
                <a:ea typeface="ＭＳ Ｐゴシック" panose="020B0600070205080204" pitchFamily="34" charset="-128"/>
              </a:rPr>
              <a:t> </a:t>
            </a:r>
            <a:r>
              <a:rPr lang="en-US" altLang="en-US" sz="2500" dirty="0" err="1">
                <a:ea typeface="ＭＳ Ｐゴシック" panose="020B0600070205080204" pitchFamily="34" charset="-128"/>
              </a:rPr>
              <a:t>propósito</a:t>
            </a:r>
            <a:r>
              <a:rPr lang="en-US" altLang="en-US" sz="2500" dirty="0">
                <a:ea typeface="ＭＳ Ｐゴシック" panose="020B0600070205080204" pitchFamily="34" charset="-128"/>
              </a:rPr>
              <a:t> de lo que se </a:t>
            </a:r>
            <a:r>
              <a:rPr lang="en-US" altLang="en-US" sz="2500" dirty="0" err="1">
                <a:ea typeface="ＭＳ Ｐゴシック" panose="020B0600070205080204" pitchFamily="34" charset="-128"/>
              </a:rPr>
              <a:t>hará</a:t>
            </a:r>
            <a:r>
              <a:rPr lang="en-US" altLang="en-US" sz="2500" dirty="0">
                <a:ea typeface="ＭＳ Ｐゴシック" panose="020B0600070205080204" pitchFamily="34" charset="-128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en-US" sz="2500" dirty="0">
                <a:ea typeface="ＭＳ Ｐゴシック" panose="020B0600070205080204" pitchFamily="34" charset="-128"/>
              </a:rPr>
              <a:t>¿</a:t>
            </a:r>
            <a:r>
              <a:rPr lang="en-US" altLang="en-US" sz="2500" dirty="0" err="1">
                <a:ea typeface="ＭＳ Ｐゴシック" panose="020B0600070205080204" pitchFamily="34" charset="-128"/>
              </a:rPr>
              <a:t>Cómo</a:t>
            </a:r>
            <a:r>
              <a:rPr lang="en-US" altLang="en-US" sz="2500" dirty="0">
                <a:ea typeface="ＭＳ Ｐゴシック" panose="020B0600070205080204" pitchFamily="34" charset="-128"/>
              </a:rPr>
              <a:t> la </a:t>
            </a:r>
            <a:r>
              <a:rPr lang="en-US" altLang="en-US" sz="2500" dirty="0" err="1">
                <a:ea typeface="ＭＳ Ｐゴシック" panose="020B0600070205080204" pitchFamily="34" charset="-128"/>
              </a:rPr>
              <a:t>gestión</a:t>
            </a:r>
            <a:r>
              <a:rPr lang="en-US" altLang="en-US" sz="2500" dirty="0">
                <a:ea typeface="ＭＳ Ｐゴシック" panose="020B0600070205080204" pitchFamily="34" charset="-128"/>
              </a:rPr>
              <a:t> </a:t>
            </a:r>
            <a:r>
              <a:rPr lang="en-US" altLang="en-US" sz="2500" dirty="0" err="1">
                <a:ea typeface="ＭＳ Ｐゴシック" panose="020B0600070205080204" pitchFamily="34" charset="-128"/>
              </a:rPr>
              <a:t>ayudará</a:t>
            </a:r>
            <a:r>
              <a:rPr lang="en-US" altLang="en-US" sz="2500" dirty="0">
                <a:ea typeface="ＭＳ Ｐゴシック" panose="020B0600070205080204" pitchFamily="34" charset="-128"/>
              </a:rPr>
              <a:t> a la </a:t>
            </a:r>
            <a:r>
              <a:rPr lang="en-US" altLang="en-US" sz="2500" dirty="0" err="1">
                <a:ea typeface="ＭＳ Ｐゴシック" panose="020B0600070205080204" pitchFamily="34" charset="-128"/>
              </a:rPr>
              <a:t>organización</a:t>
            </a:r>
            <a:r>
              <a:rPr lang="en-US" altLang="en-US" sz="2500" dirty="0">
                <a:ea typeface="ＭＳ Ｐゴシック" panose="020B0600070205080204" pitchFamily="34" charset="-128"/>
              </a:rPr>
              <a:t> a </a:t>
            </a:r>
            <a:r>
              <a:rPr lang="en-US" altLang="en-US" sz="2500" dirty="0" err="1">
                <a:ea typeface="ＭＳ Ｐゴシック" panose="020B0600070205080204" pitchFamily="34" charset="-128"/>
              </a:rPr>
              <a:t>lograr</a:t>
            </a:r>
            <a:r>
              <a:rPr lang="en-US" altLang="en-US" sz="2500" dirty="0">
                <a:ea typeface="ＭＳ Ｐゴシック" panose="020B0600070205080204" pitchFamily="34" charset="-128"/>
              </a:rPr>
              <a:t> sus objetivos?</a:t>
            </a:r>
          </a:p>
          <a:p>
            <a:pPr>
              <a:lnSpc>
                <a:spcPct val="150000"/>
              </a:lnSpc>
            </a:pPr>
            <a:r>
              <a:rPr lang="en-US" altLang="en-US" sz="2500" dirty="0">
                <a:ea typeface="ＭＳ Ｐゴシック" panose="020B0600070205080204" pitchFamily="34" charset="-128"/>
              </a:rPr>
              <a:t>¿Con </a:t>
            </a:r>
            <a:r>
              <a:rPr lang="en-US" altLang="en-US" sz="2500" dirty="0" err="1">
                <a:ea typeface="ＭＳ Ｐゴシック" panose="020B0600070205080204" pitchFamily="34" charset="-128"/>
              </a:rPr>
              <a:t>qué</a:t>
            </a:r>
            <a:r>
              <a:rPr lang="en-US" altLang="en-US" sz="2500" dirty="0">
                <a:ea typeface="ＭＳ Ｐゴシック" panose="020B0600070205080204" pitchFamily="34" charset="-128"/>
              </a:rPr>
              <a:t> </a:t>
            </a:r>
            <a:r>
              <a:rPr lang="en-US" altLang="en-US" sz="2500" dirty="0" err="1">
                <a:ea typeface="ＭＳ Ｐゴシック" panose="020B0600070205080204" pitchFamily="34" charset="-128"/>
              </a:rPr>
              <a:t>públicos</a:t>
            </a:r>
            <a:r>
              <a:rPr lang="en-US" altLang="en-US" sz="2500" dirty="0">
                <a:ea typeface="ＭＳ Ｐゴシック" panose="020B0600070205080204" pitchFamily="34" charset="-128"/>
              </a:rPr>
              <a:t> hay que </a:t>
            </a:r>
            <a:r>
              <a:rPr lang="en-US" altLang="en-US" sz="2500" dirty="0" err="1">
                <a:ea typeface="ＭＳ Ｐゴシック" panose="020B0600070205080204" pitchFamily="34" charset="-128"/>
              </a:rPr>
              <a:t>comunicarse</a:t>
            </a:r>
            <a:r>
              <a:rPr lang="en-US" altLang="en-US" sz="2500" dirty="0">
                <a:ea typeface="ＭＳ Ｐゴシック" panose="020B0600070205080204" pitchFamily="34" charset="-128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en-US" altLang="en-US" sz="2500" dirty="0">
                <a:ea typeface="ＭＳ Ｐゴシック" panose="020B0600070205080204" pitchFamily="34" charset="-128"/>
              </a:rPr>
              <a:t>¿Qué conoce de los </a:t>
            </a:r>
            <a:r>
              <a:rPr lang="en-US" altLang="en-US" sz="2500" dirty="0" err="1">
                <a:ea typeface="ＭＳ Ｐゴシック" panose="020B0600070205080204" pitchFamily="34" charset="-128"/>
              </a:rPr>
              <a:t>públicos</a:t>
            </a:r>
            <a:r>
              <a:rPr lang="en-US" altLang="en-US" sz="2500" dirty="0">
                <a:ea typeface="ＭＳ Ｐゴシック" panose="020B0600070205080204" pitchFamily="34" charset="-128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CA9D226-874C-40CA-9E36-2F8566D8647F}"/>
              </a:ext>
            </a:extLst>
          </p:cNvPr>
          <p:cNvSpPr txBox="1"/>
          <p:nvPr/>
        </p:nvSpPr>
        <p:spPr>
          <a:xfrm>
            <a:off x="2082567" y="5452655"/>
            <a:ext cx="70362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</a:rPr>
              <a:t>Smith</a:t>
            </a:r>
            <a:r>
              <a:rPr lang="en-US" sz="1200" dirty="0"/>
              <a:t> (</a:t>
            </a:r>
            <a:r>
              <a:rPr lang="en-US" sz="1200" dirty="0">
                <a:effectLst/>
              </a:rPr>
              <a:t>2013)</a:t>
            </a:r>
          </a:p>
          <a:p>
            <a:r>
              <a:rPr lang="en-US" sz="1200" dirty="0">
                <a:effectLst/>
              </a:rPr>
              <a:t>Wilcox, Cameron, &amp; </a:t>
            </a:r>
            <a:r>
              <a:rPr lang="en-US" sz="1200" dirty="0" err="1">
                <a:effectLst/>
              </a:rPr>
              <a:t>Reber</a:t>
            </a:r>
            <a:r>
              <a:rPr lang="en-US" sz="1200" dirty="0">
                <a:effectLst/>
              </a:rPr>
              <a:t> (2015</a:t>
            </a:r>
            <a:r>
              <a:rPr lang="en-US" sz="1200" dirty="0"/>
              <a:t>)</a:t>
            </a:r>
            <a:endParaRPr lang="en-US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61683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4979-C2A5-42E2-A421-BBF7054AF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b="1" dirty="0" err="1"/>
              <a:t>Identificar</a:t>
            </a:r>
            <a:r>
              <a:rPr lang="en-US" sz="3300" b="1" dirty="0"/>
              <a:t> </a:t>
            </a:r>
            <a:r>
              <a:rPr lang="en-US" sz="3300" b="1" dirty="0" err="1"/>
              <a:t>públicos</a:t>
            </a:r>
            <a:endParaRPr lang="es-PR" sz="33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56EB5D-455C-4F9D-9140-0A09BC5A3EF9}"/>
              </a:ext>
            </a:extLst>
          </p:cNvPr>
          <p:cNvSpPr txBox="1"/>
          <p:nvPr/>
        </p:nvSpPr>
        <p:spPr>
          <a:xfrm>
            <a:off x="739048" y="6480432"/>
            <a:ext cx="21832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err="1">
                <a:solidFill>
                  <a:schemeClr val="bg1"/>
                </a:solidFill>
              </a:rPr>
              <a:t>Comunicación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estratégica</a:t>
            </a:r>
            <a:endParaRPr lang="es-PR" sz="1500" dirty="0">
              <a:solidFill>
                <a:schemeClr val="bg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26DB31-5D5C-4723-88AA-ABD47A51A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819400"/>
            <a:ext cx="2181225" cy="1981200"/>
          </a:xfrm>
          <a:prstGeom prst="ellipse">
            <a:avLst/>
          </a:prstGeom>
          <a:noFill/>
          <a:ln w="9525">
            <a:solidFill>
              <a:srgbClr val="CC98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b="1" dirty="0" err="1">
                <a:latin typeface="+mn-lt"/>
                <a:ea typeface="+mn-ea"/>
              </a:rPr>
              <a:t>Organización</a:t>
            </a:r>
            <a:endParaRPr lang="en-US" sz="1200" b="1" dirty="0">
              <a:latin typeface="+mn-lt"/>
              <a:ea typeface="+mn-ea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A4180AD-8317-4269-9D14-BEF045922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3810000"/>
            <a:ext cx="1931988" cy="2057400"/>
          </a:xfrm>
          <a:prstGeom prst="ellipse">
            <a:avLst/>
          </a:prstGeom>
          <a:noFill/>
          <a:ln w="9525">
            <a:solidFill>
              <a:srgbClr val="CC98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n-lt"/>
                <a:ea typeface="+mn-ea"/>
              </a:rPr>
              <a:t>Personas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F7FBE3D-0CBF-4B8D-8E4E-A886FB560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590800"/>
            <a:ext cx="2085975" cy="1981200"/>
          </a:xfrm>
          <a:prstGeom prst="ellipse">
            <a:avLst/>
          </a:prstGeom>
          <a:noFill/>
          <a:ln w="9525">
            <a:solidFill>
              <a:srgbClr val="CC98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b="1" dirty="0" err="1">
                <a:latin typeface="+mn-lt"/>
                <a:ea typeface="+mn-ea"/>
              </a:rPr>
              <a:t>Situación</a:t>
            </a:r>
            <a:endParaRPr lang="en-US" sz="1200" b="1" dirty="0">
              <a:latin typeface="+mn-lt"/>
              <a:ea typeface="+mn-ea"/>
            </a:endParaRPr>
          </a:p>
        </p:txBody>
      </p:sp>
      <p:sp>
        <p:nvSpPr>
          <p:cNvPr id="11" name="Right Arrow 2">
            <a:extLst>
              <a:ext uri="{FF2B5EF4-FFF2-40B4-BE49-F238E27FC236}">
                <a16:creationId xmlns:a16="http://schemas.microsoft.com/office/drawing/2014/main" id="{67E19773-8B09-4AB9-81A0-92982AA4C96E}"/>
              </a:ext>
            </a:extLst>
          </p:cNvPr>
          <p:cNvSpPr>
            <a:spLocks noChangeArrowheads="1"/>
          </p:cNvSpPr>
          <p:nvPr/>
        </p:nvSpPr>
        <p:spPr bwMode="auto">
          <a:xfrm rot="20831277" flipV="1">
            <a:off x="3648075" y="3660775"/>
            <a:ext cx="2105025" cy="109538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E9A600"/>
              </a:gs>
              <a:gs pos="20000">
                <a:srgbClr val="E3A300"/>
              </a:gs>
              <a:gs pos="100000">
                <a:srgbClr val="AD7B00"/>
              </a:gs>
            </a:gsLst>
            <a:lin ang="5400000"/>
          </a:gradFill>
          <a:ln w="9525">
            <a:solidFill>
              <a:srgbClr val="CC98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FB38A68D-6A3C-427B-83F0-797A9A6A2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200400"/>
            <a:ext cx="25955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 err="1"/>
              <a:t>Estos</a:t>
            </a:r>
            <a:r>
              <a:rPr lang="en-US" altLang="en-US" sz="1800" dirty="0"/>
              <a:t> son sus </a:t>
            </a:r>
            <a:r>
              <a:rPr lang="en-US" altLang="en-US" sz="1800" dirty="0" err="1"/>
              <a:t>públicos</a:t>
            </a:r>
            <a:r>
              <a:rPr lang="en-US" altLang="en-US" sz="1800" dirty="0"/>
              <a:t>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5CC3983-0CC1-407B-9551-1A3C688C0B2C}"/>
              </a:ext>
            </a:extLst>
          </p:cNvPr>
          <p:cNvSpPr/>
          <p:nvPr/>
        </p:nvSpPr>
        <p:spPr>
          <a:xfrm>
            <a:off x="3581400" y="3886200"/>
            <a:ext cx="152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793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4979-C2A5-42E2-A421-BBF7054AF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b="1" dirty="0" err="1"/>
              <a:t>Identificar</a:t>
            </a:r>
            <a:r>
              <a:rPr lang="en-US" sz="3300" b="1" dirty="0"/>
              <a:t> </a:t>
            </a:r>
            <a:r>
              <a:rPr lang="en-US" sz="3300" b="1" dirty="0" err="1"/>
              <a:t>públicos</a:t>
            </a:r>
            <a:endParaRPr lang="es-PR" sz="33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56EB5D-455C-4F9D-9140-0A09BC5A3EF9}"/>
              </a:ext>
            </a:extLst>
          </p:cNvPr>
          <p:cNvSpPr txBox="1"/>
          <p:nvPr/>
        </p:nvSpPr>
        <p:spPr>
          <a:xfrm>
            <a:off x="739048" y="6480432"/>
            <a:ext cx="21832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err="1">
                <a:solidFill>
                  <a:schemeClr val="bg1"/>
                </a:solidFill>
              </a:rPr>
              <a:t>Comunicación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estratégica</a:t>
            </a:r>
            <a:endParaRPr lang="es-PR" sz="1500" dirty="0">
              <a:solidFill>
                <a:schemeClr val="bg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26DB31-5D5C-4723-88AA-ABD47A51A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2819400"/>
            <a:ext cx="2181225" cy="1981200"/>
          </a:xfrm>
          <a:prstGeom prst="ellipse">
            <a:avLst/>
          </a:prstGeom>
          <a:noFill/>
          <a:ln w="9525">
            <a:solidFill>
              <a:srgbClr val="CC98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b="1" dirty="0" err="1"/>
              <a:t>Organización</a:t>
            </a:r>
            <a:r>
              <a:rPr lang="en-US" sz="1200" b="1" dirty="0"/>
              <a:t> </a:t>
            </a:r>
            <a:r>
              <a:rPr lang="en-US" sz="1000" dirty="0">
                <a:latin typeface="+mn-lt"/>
                <a:ea typeface="+mn-ea"/>
              </a:rPr>
              <a:t>Universidad de Maryland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A4180AD-8317-4269-9D14-BEF045922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7175" y="3810000"/>
            <a:ext cx="1931988" cy="2057400"/>
          </a:xfrm>
          <a:prstGeom prst="ellipse">
            <a:avLst/>
          </a:prstGeom>
          <a:noFill/>
          <a:ln w="9525">
            <a:solidFill>
              <a:srgbClr val="CC98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n-lt"/>
                <a:ea typeface="+mn-ea"/>
              </a:rPr>
              <a:t>Personas </a:t>
            </a:r>
            <a:r>
              <a:rPr lang="en-US" sz="1200" b="1" dirty="0" err="1">
                <a:latin typeface="+mn-lt"/>
                <a:ea typeface="+mn-ea"/>
              </a:rPr>
              <a:t>involucradas</a:t>
            </a:r>
            <a:endParaRPr lang="en-US" sz="1200" b="1" dirty="0">
              <a:latin typeface="+mn-lt"/>
              <a:ea typeface="+mn-ea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F7FBE3D-0CBF-4B8D-8E4E-A886FB560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2590800"/>
            <a:ext cx="2085975" cy="1981200"/>
          </a:xfrm>
          <a:prstGeom prst="ellipse">
            <a:avLst/>
          </a:prstGeom>
          <a:noFill/>
          <a:ln w="9525">
            <a:solidFill>
              <a:srgbClr val="CC98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n-lt"/>
                <a:ea typeface="+mn-ea"/>
              </a:rPr>
              <a:t>Situación</a:t>
            </a:r>
          </a:p>
          <a:p>
            <a:pPr algn="ctr">
              <a:defRPr/>
            </a:pPr>
            <a:r>
              <a:rPr lang="en-US" sz="1000" dirty="0" err="1"/>
              <a:t>Publicación</a:t>
            </a:r>
            <a:r>
              <a:rPr lang="en-US" sz="1000" dirty="0"/>
              <a:t> de un </a:t>
            </a:r>
            <a:r>
              <a:rPr lang="en-US" sz="1000" dirty="0" err="1"/>
              <a:t>comunicado</a:t>
            </a:r>
            <a:r>
              <a:rPr lang="en-US" sz="1000" dirty="0"/>
              <a:t> de </a:t>
            </a:r>
            <a:r>
              <a:rPr lang="en-US" sz="1000" dirty="0" err="1"/>
              <a:t>prensa</a:t>
            </a:r>
            <a:r>
              <a:rPr lang="en-US" sz="1000" dirty="0"/>
              <a:t> </a:t>
            </a:r>
            <a:r>
              <a:rPr lang="en-US" sz="1000" dirty="0" err="1"/>
              <a:t>sobre</a:t>
            </a:r>
            <a:r>
              <a:rPr lang="en-US" sz="1000" dirty="0"/>
              <a:t> una </a:t>
            </a:r>
            <a:r>
              <a:rPr lang="en-US" sz="1000" dirty="0" err="1"/>
              <a:t>bebida</a:t>
            </a:r>
            <a:r>
              <a:rPr lang="en-US" sz="1000" dirty="0"/>
              <a:t> que </a:t>
            </a:r>
            <a:r>
              <a:rPr lang="en-US" sz="1000" dirty="0" err="1"/>
              <a:t>mejora</a:t>
            </a:r>
            <a:r>
              <a:rPr lang="en-US" sz="1000" dirty="0"/>
              <a:t> la </a:t>
            </a:r>
            <a:r>
              <a:rPr lang="en-US" sz="1000" dirty="0" err="1"/>
              <a:t>función</a:t>
            </a:r>
            <a:r>
              <a:rPr lang="en-US" sz="1000" dirty="0"/>
              <a:t> </a:t>
            </a:r>
            <a:r>
              <a:rPr lang="en-US" sz="1000" dirty="0" err="1"/>
              <a:t>cognitiva</a:t>
            </a:r>
            <a:r>
              <a:rPr lang="en-US" sz="1000" dirty="0"/>
              <a:t> y </a:t>
            </a:r>
            <a:r>
              <a:rPr lang="en-US" sz="1000" dirty="0" err="1"/>
              <a:t>motora</a:t>
            </a:r>
            <a:endParaRPr lang="en-US" sz="1000" dirty="0">
              <a:latin typeface="+mn-lt"/>
              <a:ea typeface="+mn-ea"/>
            </a:endParaRPr>
          </a:p>
        </p:txBody>
      </p:sp>
      <p:sp>
        <p:nvSpPr>
          <p:cNvPr id="11" name="Right Arrow 2">
            <a:extLst>
              <a:ext uri="{FF2B5EF4-FFF2-40B4-BE49-F238E27FC236}">
                <a16:creationId xmlns:a16="http://schemas.microsoft.com/office/drawing/2014/main" id="{67E19773-8B09-4AB9-81A0-92982AA4C96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764225" y="4037372"/>
            <a:ext cx="2105025" cy="109538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E9A600"/>
              </a:gs>
              <a:gs pos="20000">
                <a:srgbClr val="E3A300"/>
              </a:gs>
              <a:gs pos="100000">
                <a:srgbClr val="AD7B00"/>
              </a:gs>
            </a:gsLst>
            <a:lin ang="5400000"/>
          </a:gradFill>
          <a:ln w="9525">
            <a:solidFill>
              <a:srgbClr val="CC98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FB38A68D-6A3C-427B-83F0-797A9A6A2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733" y="3726246"/>
            <a:ext cx="58400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De </a:t>
            </a:r>
            <a:r>
              <a:rPr lang="en-US" altLang="en-US" sz="1800" dirty="0" err="1"/>
              <a:t>estas</a:t>
            </a:r>
            <a:r>
              <a:rPr lang="en-US" altLang="en-US" sz="1800" dirty="0"/>
              <a:t> personas </a:t>
            </a:r>
            <a:r>
              <a:rPr lang="en-US" altLang="en-US" sz="1800" dirty="0" err="1"/>
              <a:t>seleccionas</a:t>
            </a:r>
            <a:r>
              <a:rPr lang="en-US" altLang="en-US" sz="1800" dirty="0"/>
              <a:t> a los </a:t>
            </a:r>
            <a:r>
              <a:rPr lang="en-US" altLang="en-US" sz="1800" dirty="0" err="1"/>
              <a:t>públicos</a:t>
            </a:r>
            <a:r>
              <a:rPr lang="en-US" altLang="en-US" sz="1800" dirty="0"/>
              <a:t>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para </a:t>
            </a:r>
            <a:r>
              <a:rPr lang="en-US" altLang="en-US" sz="1800" dirty="0" err="1"/>
              <a:t>lidiar</a:t>
            </a:r>
            <a:r>
              <a:rPr lang="en-US" altLang="en-US" sz="1800" dirty="0"/>
              <a:t> con la situación con la que </a:t>
            </a:r>
            <a:r>
              <a:rPr lang="en-US" altLang="en-US" sz="1800" dirty="0" err="1"/>
              <a:t>estás</a:t>
            </a:r>
            <a:r>
              <a:rPr lang="en-US" altLang="en-US" sz="1800" dirty="0"/>
              <a:t> trabajando.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5CC3983-0CC1-407B-9551-1A3C688C0B2C}"/>
              </a:ext>
            </a:extLst>
          </p:cNvPr>
          <p:cNvSpPr/>
          <p:nvPr/>
        </p:nvSpPr>
        <p:spPr>
          <a:xfrm>
            <a:off x="3581400" y="3886200"/>
            <a:ext cx="152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R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5EC9296-7C11-4A8B-AEFF-B6070C786152}"/>
              </a:ext>
            </a:extLst>
          </p:cNvPr>
          <p:cNvSpPr txBox="1"/>
          <p:nvPr/>
        </p:nvSpPr>
        <p:spPr>
          <a:xfrm>
            <a:off x="9674604" y="5222604"/>
            <a:ext cx="6094602" cy="310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en-US" sz="1000" dirty="0"/>
              <a:t>(</a:t>
            </a:r>
            <a:r>
              <a:rPr lang="es-PR" sz="1000" dirty="0" err="1"/>
              <a:t>Swann</a:t>
            </a:r>
            <a:r>
              <a:rPr lang="es-PR" sz="1000" dirty="0"/>
              <a:t>, P. 2019)</a:t>
            </a:r>
          </a:p>
        </p:txBody>
      </p:sp>
      <p:sp>
        <p:nvSpPr>
          <p:cNvPr id="15" name="TextBox 3">
            <a:extLst>
              <a:ext uri="{FF2B5EF4-FFF2-40B4-BE49-F238E27FC236}">
                <a16:creationId xmlns:a16="http://schemas.microsoft.com/office/drawing/2014/main" id="{83AB68FE-5885-4CA9-A781-6C34CD2EE7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2733" y="2523801"/>
            <a:ext cx="36086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¿</a:t>
            </a:r>
            <a:r>
              <a:rPr lang="en-US" altLang="en-US" sz="1800" dirty="0" err="1"/>
              <a:t>Cómo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seleccionas</a:t>
            </a:r>
            <a:r>
              <a:rPr lang="en-US" altLang="en-US" sz="1800" dirty="0"/>
              <a:t> los </a:t>
            </a:r>
            <a:r>
              <a:rPr lang="en-US" altLang="en-US" sz="1800" dirty="0" err="1"/>
              <a:t>públicos</a:t>
            </a:r>
            <a:r>
              <a:rPr lang="en-US" altLang="en-US" sz="1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89882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64979-C2A5-42E2-A421-BBF7054AF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300" b="1" dirty="0" err="1"/>
              <a:t>Identificar</a:t>
            </a:r>
            <a:r>
              <a:rPr lang="en-US" sz="3300" b="1" dirty="0"/>
              <a:t> </a:t>
            </a:r>
            <a:r>
              <a:rPr lang="en-US" sz="3300" b="1" dirty="0" err="1"/>
              <a:t>públicos</a:t>
            </a:r>
            <a:endParaRPr lang="es-PR" sz="33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56EB5D-455C-4F9D-9140-0A09BC5A3EF9}"/>
              </a:ext>
            </a:extLst>
          </p:cNvPr>
          <p:cNvSpPr txBox="1"/>
          <p:nvPr/>
        </p:nvSpPr>
        <p:spPr>
          <a:xfrm>
            <a:off x="739048" y="6480432"/>
            <a:ext cx="21832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 err="1">
                <a:solidFill>
                  <a:schemeClr val="bg1"/>
                </a:solidFill>
              </a:rPr>
              <a:t>Comunicación</a:t>
            </a:r>
            <a:r>
              <a:rPr lang="en-US" sz="1500" dirty="0">
                <a:solidFill>
                  <a:schemeClr val="bg1"/>
                </a:solidFill>
              </a:rPr>
              <a:t> </a:t>
            </a:r>
            <a:r>
              <a:rPr lang="en-US" sz="1500" dirty="0" err="1">
                <a:solidFill>
                  <a:schemeClr val="bg1"/>
                </a:solidFill>
              </a:rPr>
              <a:t>estratégica</a:t>
            </a:r>
            <a:endParaRPr lang="es-PR" sz="1500" dirty="0">
              <a:solidFill>
                <a:schemeClr val="bg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26DB31-5D5C-4723-88AA-ABD47A51A5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781" y="1997278"/>
            <a:ext cx="2181225" cy="1981200"/>
          </a:xfrm>
          <a:prstGeom prst="ellipse">
            <a:avLst/>
          </a:prstGeom>
          <a:noFill/>
          <a:ln w="9525">
            <a:solidFill>
              <a:srgbClr val="CC98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b="1" dirty="0" err="1"/>
              <a:t>Organización</a:t>
            </a:r>
            <a:r>
              <a:rPr lang="en-US" sz="1200" b="1" dirty="0"/>
              <a:t> </a:t>
            </a:r>
            <a:r>
              <a:rPr lang="en-US" sz="1200" dirty="0">
                <a:latin typeface="+mn-lt"/>
                <a:ea typeface="+mn-ea"/>
              </a:rPr>
              <a:t>Universidad de Maryland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4A4180AD-8317-4269-9D14-BEF045922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1556" y="2987878"/>
            <a:ext cx="1931988" cy="2057400"/>
          </a:xfrm>
          <a:prstGeom prst="ellipse">
            <a:avLst/>
          </a:prstGeom>
          <a:noFill/>
          <a:ln w="9525">
            <a:solidFill>
              <a:srgbClr val="CC98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n-lt"/>
                <a:ea typeface="+mn-ea"/>
              </a:rPr>
              <a:t>Personas </a:t>
            </a:r>
            <a:r>
              <a:rPr lang="en-US" sz="1200" b="1" dirty="0" err="1">
                <a:latin typeface="+mn-lt"/>
                <a:ea typeface="+mn-ea"/>
              </a:rPr>
              <a:t>involucradas</a:t>
            </a:r>
            <a:endParaRPr lang="en-US" sz="1200" b="1" dirty="0">
              <a:latin typeface="+mn-lt"/>
              <a:ea typeface="+mn-ea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F7FBE3D-0CBF-4B8D-8E4E-A886FB5608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7181" y="1743511"/>
            <a:ext cx="2085975" cy="1981200"/>
          </a:xfrm>
          <a:prstGeom prst="ellipse">
            <a:avLst/>
          </a:prstGeom>
          <a:noFill/>
          <a:ln w="9525">
            <a:solidFill>
              <a:srgbClr val="CC9800"/>
            </a:solidFill>
            <a:round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>
              <a:defRPr/>
            </a:pPr>
            <a:r>
              <a:rPr lang="en-US" sz="1200" b="1" dirty="0">
                <a:latin typeface="+mn-lt"/>
                <a:ea typeface="+mn-ea"/>
              </a:rPr>
              <a:t>Situación</a:t>
            </a:r>
          </a:p>
          <a:p>
            <a:pPr algn="ctr">
              <a:defRPr/>
            </a:pPr>
            <a:r>
              <a:rPr lang="en-US" sz="1000" dirty="0" err="1"/>
              <a:t>Publicación</a:t>
            </a:r>
            <a:r>
              <a:rPr lang="en-US" sz="1000" dirty="0"/>
              <a:t> de un </a:t>
            </a:r>
            <a:r>
              <a:rPr lang="en-US" sz="1000" dirty="0" err="1"/>
              <a:t>comunicado</a:t>
            </a:r>
            <a:r>
              <a:rPr lang="en-US" sz="1000" dirty="0"/>
              <a:t> de </a:t>
            </a:r>
            <a:r>
              <a:rPr lang="en-US" sz="1000" dirty="0" err="1"/>
              <a:t>prensa</a:t>
            </a:r>
            <a:r>
              <a:rPr lang="en-US" sz="1000" dirty="0"/>
              <a:t> </a:t>
            </a:r>
            <a:r>
              <a:rPr lang="en-US" sz="1000" dirty="0" err="1"/>
              <a:t>sobre</a:t>
            </a:r>
            <a:r>
              <a:rPr lang="en-US" sz="1000" dirty="0"/>
              <a:t> una </a:t>
            </a:r>
            <a:r>
              <a:rPr lang="en-US" sz="1000" dirty="0" err="1"/>
              <a:t>bebida</a:t>
            </a:r>
            <a:r>
              <a:rPr lang="en-US" sz="1000" dirty="0"/>
              <a:t> que </a:t>
            </a:r>
            <a:r>
              <a:rPr lang="en-US" sz="1000" dirty="0" err="1"/>
              <a:t>mejora</a:t>
            </a:r>
            <a:r>
              <a:rPr lang="en-US" sz="1000" dirty="0"/>
              <a:t> la </a:t>
            </a:r>
            <a:r>
              <a:rPr lang="en-US" sz="1000" dirty="0" err="1"/>
              <a:t>función</a:t>
            </a:r>
            <a:r>
              <a:rPr lang="en-US" sz="1000" dirty="0"/>
              <a:t> </a:t>
            </a:r>
            <a:r>
              <a:rPr lang="en-US" sz="1000" dirty="0" err="1"/>
              <a:t>cognitiva</a:t>
            </a:r>
            <a:r>
              <a:rPr lang="en-US" sz="1000" dirty="0"/>
              <a:t> y </a:t>
            </a:r>
            <a:r>
              <a:rPr lang="en-US" sz="1000" dirty="0" err="1"/>
              <a:t>motora</a:t>
            </a:r>
            <a:endParaRPr lang="en-US" sz="1000" dirty="0">
              <a:latin typeface="+mn-lt"/>
              <a:ea typeface="+mn-ea"/>
            </a:endParaRPr>
          </a:p>
        </p:txBody>
      </p:sp>
      <p:sp>
        <p:nvSpPr>
          <p:cNvPr id="11" name="Right Arrow 2">
            <a:extLst>
              <a:ext uri="{FF2B5EF4-FFF2-40B4-BE49-F238E27FC236}">
                <a16:creationId xmlns:a16="http://schemas.microsoft.com/office/drawing/2014/main" id="{67E19773-8B09-4AB9-81A0-92982AA4C96E}"/>
              </a:ext>
            </a:extLst>
          </p:cNvPr>
          <p:cNvSpPr>
            <a:spLocks noChangeArrowheads="1"/>
          </p:cNvSpPr>
          <p:nvPr/>
        </p:nvSpPr>
        <p:spPr bwMode="auto">
          <a:xfrm rot="21330416" flipV="1">
            <a:off x="3081033" y="3195785"/>
            <a:ext cx="2105025" cy="109538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E9A600"/>
              </a:gs>
              <a:gs pos="20000">
                <a:srgbClr val="E3A300"/>
              </a:gs>
              <a:gs pos="100000">
                <a:srgbClr val="AD7B00"/>
              </a:gs>
            </a:gsLst>
            <a:lin ang="5400000"/>
          </a:gradFill>
          <a:ln w="9525">
            <a:solidFill>
              <a:srgbClr val="CC98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TextBox 3">
            <a:extLst>
              <a:ext uri="{FF2B5EF4-FFF2-40B4-BE49-F238E27FC236}">
                <a16:creationId xmlns:a16="http://schemas.microsoft.com/office/drawing/2014/main" id="{FB38A68D-6A3C-427B-83F0-797A9A6A2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5011" y="985796"/>
            <a:ext cx="5445722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/>
              <a:t>Personas </a:t>
            </a:r>
            <a:r>
              <a:rPr lang="en-US" altLang="en-US" sz="1400" b="1" dirty="0" err="1"/>
              <a:t>involucradas</a:t>
            </a:r>
            <a:r>
              <a:rPr lang="en-US" altLang="en-US" sz="1400" b="1" dirty="0"/>
              <a:t> </a:t>
            </a:r>
            <a:r>
              <a:rPr lang="en-US" altLang="en-US" sz="1400" b="1" dirty="0" err="1"/>
              <a:t>en</a:t>
            </a:r>
            <a:r>
              <a:rPr lang="en-US" altLang="en-US" sz="1400" b="1" dirty="0"/>
              <a:t> la situación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1400" dirty="0"/>
              <a:t>La </a:t>
            </a:r>
            <a:r>
              <a:rPr lang="en-US" altLang="en-US" sz="1400" dirty="0" err="1"/>
              <a:t>administración</a:t>
            </a:r>
            <a:endParaRPr lang="en-US" altLang="en-US" sz="1400" dirty="0"/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1400" dirty="0" err="1"/>
              <a:t>Ofinica</a:t>
            </a:r>
            <a:r>
              <a:rPr lang="en-US" altLang="en-US" sz="1400" dirty="0"/>
              <a:t> de Comunicaciones 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1400" dirty="0" err="1"/>
              <a:t>Programa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académico</a:t>
            </a:r>
            <a:r>
              <a:rPr lang="en-US" altLang="en-US" sz="1400" dirty="0"/>
              <a:t> </a:t>
            </a:r>
            <a:r>
              <a:rPr lang="en-US" altLang="en-US" sz="1400" dirty="0" err="1"/>
              <a:t>donde</a:t>
            </a:r>
            <a:r>
              <a:rPr lang="en-US" altLang="en-US" sz="1400" dirty="0"/>
              <a:t> se </a:t>
            </a:r>
            <a:r>
              <a:rPr lang="en-US" altLang="en-US" sz="1400" dirty="0" err="1"/>
              <a:t>hace</a:t>
            </a:r>
            <a:r>
              <a:rPr lang="en-US" altLang="en-US" sz="1400" dirty="0"/>
              <a:t> la </a:t>
            </a:r>
            <a:r>
              <a:rPr lang="en-US" altLang="en-US" sz="1400" dirty="0" err="1"/>
              <a:t>investigación</a:t>
            </a:r>
            <a:endParaRPr lang="en-US" altLang="en-US" sz="1400" dirty="0"/>
          </a:p>
          <a:p>
            <a:pPr marL="342900" indent="-342900" eaLnBrk="1" hangingPunct="1">
              <a:spcBef>
                <a:spcPct val="0"/>
              </a:spcBef>
              <a:buClrTx/>
              <a:buSzTx/>
              <a:buAutoNum type="arabicPeriod" startAt="4"/>
            </a:pPr>
            <a:r>
              <a:rPr lang="en-US" altLang="en-US" sz="1400" i="1" dirty="0" err="1"/>
              <a:t>HealthNewsReview</a:t>
            </a:r>
            <a:r>
              <a:rPr lang="en-US" altLang="en-US" sz="1400" i="1" dirty="0"/>
              <a:t> blog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AutoNum type="arabicPeriod" startAt="4"/>
            </a:pPr>
            <a:r>
              <a:rPr lang="en-US" altLang="en-US" sz="1400" dirty="0" err="1"/>
              <a:t>Medios</a:t>
            </a:r>
            <a:r>
              <a:rPr lang="en-US" altLang="en-US" sz="1400" dirty="0"/>
              <a:t> de </a:t>
            </a:r>
            <a:r>
              <a:rPr lang="en-US" altLang="en-US" sz="1400" dirty="0" err="1"/>
              <a:t>comunicación</a:t>
            </a:r>
            <a:r>
              <a:rPr lang="en-US" altLang="en-US" sz="1400" dirty="0"/>
              <a:t> locales y </a:t>
            </a:r>
            <a:r>
              <a:rPr lang="en-US" altLang="en-US" sz="1400" dirty="0" err="1"/>
              <a:t>nacionales</a:t>
            </a:r>
            <a:endParaRPr lang="en-US" altLang="en-US" sz="1400" dirty="0"/>
          </a:p>
          <a:p>
            <a:pPr marL="342900" indent="-342900" eaLnBrk="1" hangingPunct="1">
              <a:spcBef>
                <a:spcPct val="0"/>
              </a:spcBef>
              <a:buClrTx/>
              <a:buSzTx/>
              <a:buAutoNum type="arabicPeriod" startAt="4"/>
            </a:pPr>
            <a:r>
              <a:rPr lang="en-US" altLang="en-US" sz="1400" dirty="0" err="1"/>
              <a:t>Estudiantes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graduados</a:t>
            </a:r>
            <a:endParaRPr lang="en-US" altLang="en-US" sz="1400" dirty="0"/>
          </a:p>
          <a:p>
            <a:pPr marL="342900" indent="-342900" eaLnBrk="1" hangingPunct="1">
              <a:spcBef>
                <a:spcPct val="0"/>
              </a:spcBef>
              <a:buClrTx/>
              <a:buSzTx/>
              <a:buAutoNum type="arabicPeriod" startAt="4"/>
            </a:pPr>
            <a:r>
              <a:rPr lang="en-US" altLang="en-US" sz="1400" dirty="0" err="1"/>
              <a:t>Investigadores</a:t>
            </a:r>
            <a:endParaRPr lang="en-US" altLang="en-US" sz="1400" dirty="0"/>
          </a:p>
          <a:p>
            <a:pPr marL="342900" indent="-342900" eaLnBrk="1" hangingPunct="1">
              <a:spcBef>
                <a:spcPct val="0"/>
              </a:spcBef>
              <a:buClrTx/>
              <a:buSzTx/>
              <a:buAutoNum type="arabicPeriod" startAt="4"/>
            </a:pPr>
            <a:r>
              <a:rPr lang="en-US" altLang="en-US" sz="1400" dirty="0" err="1"/>
              <a:t>Facultad</a:t>
            </a:r>
            <a:endParaRPr lang="en-US" altLang="en-US" sz="1400" dirty="0"/>
          </a:p>
          <a:p>
            <a:pPr marL="342900" indent="-342900" eaLnBrk="1" hangingPunct="1">
              <a:spcBef>
                <a:spcPct val="0"/>
              </a:spcBef>
              <a:buClrTx/>
              <a:buSzTx/>
              <a:buAutoNum type="arabicPeriod" startAt="4"/>
            </a:pPr>
            <a:r>
              <a:rPr lang="en-US" altLang="en-US" sz="1400" dirty="0" err="1"/>
              <a:t>Empleados</a:t>
            </a:r>
            <a:r>
              <a:rPr lang="en-US" altLang="en-US" sz="1400" dirty="0"/>
              <a:t> </a:t>
            </a:r>
            <a:r>
              <a:rPr lang="en-US" altLang="en-US" sz="1400" dirty="0" err="1"/>
              <a:t>administrativos</a:t>
            </a:r>
            <a:endParaRPr lang="en-US" altLang="en-US" sz="1400" dirty="0"/>
          </a:p>
          <a:p>
            <a:pPr marL="342900" indent="-342900" eaLnBrk="1" hangingPunct="1">
              <a:spcBef>
                <a:spcPct val="0"/>
              </a:spcBef>
              <a:buClrTx/>
              <a:buSzTx/>
              <a:buAutoNum type="arabicPeriod" startAt="4"/>
            </a:pPr>
            <a:r>
              <a:rPr lang="en-US" altLang="en-US" sz="1400" dirty="0" err="1"/>
              <a:t>Oficina</a:t>
            </a:r>
            <a:r>
              <a:rPr lang="en-US" altLang="en-US" sz="1400" dirty="0"/>
              <a:t> que </a:t>
            </a:r>
            <a:r>
              <a:rPr lang="en-US" altLang="en-US" sz="1400" dirty="0" err="1"/>
              <a:t>aprueba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protocolos</a:t>
            </a:r>
            <a:r>
              <a:rPr lang="en-US" altLang="en-US" sz="1400" dirty="0"/>
              <a:t> de </a:t>
            </a:r>
            <a:r>
              <a:rPr lang="en-US" altLang="en-US" sz="1400" dirty="0" err="1"/>
              <a:t>investigación</a:t>
            </a:r>
            <a:endParaRPr lang="en-US" altLang="en-US" sz="1400" dirty="0"/>
          </a:p>
          <a:p>
            <a:pPr marL="342900" indent="-342900" eaLnBrk="1" hangingPunct="1">
              <a:spcBef>
                <a:spcPct val="0"/>
              </a:spcBef>
              <a:buClrTx/>
              <a:buSzTx/>
              <a:buAutoNum type="arabicPeriod" startAt="4"/>
            </a:pPr>
            <a:r>
              <a:rPr lang="en-US" altLang="en-US" sz="1400" dirty="0"/>
              <a:t>La </a:t>
            </a:r>
            <a:r>
              <a:rPr lang="en-US" altLang="en-US" sz="1400" dirty="0" err="1"/>
              <a:t>escuela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en</a:t>
            </a:r>
            <a:r>
              <a:rPr lang="en-US" altLang="en-US" sz="1400" dirty="0"/>
              <a:t> la que se </a:t>
            </a:r>
            <a:r>
              <a:rPr lang="en-US" altLang="en-US" sz="1400" dirty="0" err="1"/>
              <a:t>hizo</a:t>
            </a:r>
            <a:r>
              <a:rPr lang="en-US" altLang="en-US" sz="1400" dirty="0"/>
              <a:t> la </a:t>
            </a:r>
            <a:r>
              <a:rPr lang="en-US" altLang="en-US" sz="1400" dirty="0" err="1"/>
              <a:t>investigación</a:t>
            </a:r>
            <a:r>
              <a:rPr lang="en-US" altLang="en-US" sz="1400" dirty="0"/>
              <a:t> 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AutoNum type="arabicPeriod" startAt="4"/>
            </a:pPr>
            <a:r>
              <a:rPr lang="en-US" altLang="en-US" sz="1400" dirty="0"/>
              <a:t>Maestros de la </a:t>
            </a:r>
            <a:r>
              <a:rPr lang="en-US" altLang="en-US" sz="1400" dirty="0" err="1"/>
              <a:t>escuela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en</a:t>
            </a:r>
            <a:r>
              <a:rPr lang="en-US" altLang="en-US" sz="1400" dirty="0"/>
              <a:t> la que se </a:t>
            </a:r>
            <a:r>
              <a:rPr lang="en-US" altLang="en-US" sz="1400" dirty="0" err="1"/>
              <a:t>hizo</a:t>
            </a:r>
            <a:r>
              <a:rPr lang="en-US" altLang="en-US" sz="1400" dirty="0"/>
              <a:t> la </a:t>
            </a:r>
            <a:r>
              <a:rPr lang="en-US" altLang="en-US" sz="1400" dirty="0" err="1"/>
              <a:t>investigación</a:t>
            </a:r>
            <a:r>
              <a:rPr lang="en-US" altLang="en-US" sz="1400" dirty="0"/>
              <a:t> 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AutoNum type="arabicPeriod" startAt="4"/>
            </a:pPr>
            <a:r>
              <a:rPr lang="en-US" altLang="en-US" sz="1400" dirty="0"/>
              <a:t>Padres de los </a:t>
            </a:r>
            <a:r>
              <a:rPr lang="en-US" altLang="en-US" sz="1400" dirty="0" err="1"/>
              <a:t>estudiantes</a:t>
            </a:r>
            <a:r>
              <a:rPr lang="en-US" altLang="en-US" sz="1400" dirty="0"/>
              <a:t> que </a:t>
            </a:r>
            <a:r>
              <a:rPr lang="en-US" altLang="en-US" sz="1400" dirty="0" err="1"/>
              <a:t>participaron</a:t>
            </a:r>
            <a:r>
              <a:rPr lang="en-US" altLang="en-US" sz="1400" dirty="0"/>
              <a:t> </a:t>
            </a:r>
            <a:r>
              <a:rPr lang="en-US" altLang="en-US" sz="1400" dirty="0" err="1"/>
              <a:t>en</a:t>
            </a:r>
            <a:r>
              <a:rPr lang="en-US" altLang="en-US" sz="1400" dirty="0"/>
              <a:t> la </a:t>
            </a:r>
            <a:r>
              <a:rPr lang="en-US" altLang="en-US" sz="1400" dirty="0" err="1"/>
              <a:t>investigación</a:t>
            </a:r>
            <a:endParaRPr lang="en-US" altLang="en-US" sz="1400" dirty="0"/>
          </a:p>
          <a:p>
            <a:pPr marL="342900" indent="-342900" eaLnBrk="1" hangingPunct="1">
              <a:spcBef>
                <a:spcPct val="0"/>
              </a:spcBef>
              <a:buClrTx/>
              <a:buSzTx/>
              <a:buAutoNum type="arabicPeriod" startAt="4"/>
            </a:pPr>
            <a:r>
              <a:rPr lang="en-US" altLang="en-US" sz="1400" dirty="0" err="1"/>
              <a:t>Administración</a:t>
            </a:r>
            <a:r>
              <a:rPr lang="en-US" altLang="en-US" sz="1400" dirty="0"/>
              <a:t> escolar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US" altLang="en-US" sz="1800" dirty="0"/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US" altLang="en-US" sz="1800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5CC3983-0CC1-407B-9551-1A3C688C0B2C}"/>
              </a:ext>
            </a:extLst>
          </p:cNvPr>
          <p:cNvSpPr/>
          <p:nvPr/>
        </p:nvSpPr>
        <p:spPr>
          <a:xfrm>
            <a:off x="2985781" y="3064078"/>
            <a:ext cx="1524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PR">
              <a:solidFill>
                <a:schemeClr val="tx1"/>
              </a:solidFill>
            </a:endParaRPr>
          </a:p>
        </p:txBody>
      </p:sp>
      <p:sp>
        <p:nvSpPr>
          <p:cNvPr id="12" name="TextBox 3">
            <a:extLst>
              <a:ext uri="{FF2B5EF4-FFF2-40B4-BE49-F238E27FC236}">
                <a16:creationId xmlns:a16="http://schemas.microsoft.com/office/drawing/2014/main" id="{A491EEE5-FF98-44F2-89AF-B0DE4E21E3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9941" y="4334401"/>
            <a:ext cx="2180405" cy="166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b="1" dirty="0" err="1"/>
              <a:t>Selección</a:t>
            </a:r>
            <a:r>
              <a:rPr lang="en-US" altLang="en-US" sz="1400" b="1" dirty="0"/>
              <a:t> de </a:t>
            </a:r>
            <a:r>
              <a:rPr lang="en-US" altLang="en-US" sz="1400" b="1" dirty="0" err="1"/>
              <a:t>público</a:t>
            </a:r>
            <a:r>
              <a:rPr lang="en-US" altLang="en-US" sz="1400" b="1" dirty="0"/>
              <a:t>(s)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1400" dirty="0"/>
              <a:t>_________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1400" dirty="0"/>
              <a:t>_________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1400" dirty="0"/>
              <a:t>_________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1400" dirty="0"/>
              <a:t>_________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en-US" altLang="en-US" sz="1400" dirty="0"/>
              <a:t>_________</a:t>
            </a:r>
          </a:p>
          <a:p>
            <a:pPr marL="342900" indent="-342900"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en-US" altLang="en-US" sz="18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860C51-D1C8-410C-A24F-A928BD558E1C}"/>
              </a:ext>
            </a:extLst>
          </p:cNvPr>
          <p:cNvSpPr txBox="1"/>
          <p:nvPr/>
        </p:nvSpPr>
        <p:spPr>
          <a:xfrm>
            <a:off x="9976607" y="5241629"/>
            <a:ext cx="6094602" cy="3108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60000"/>
              </a:lnSpc>
            </a:pPr>
            <a:r>
              <a:rPr lang="en-US" sz="1000" dirty="0"/>
              <a:t>(</a:t>
            </a:r>
            <a:r>
              <a:rPr lang="es-PR" sz="1000" dirty="0" err="1"/>
              <a:t>Swann</a:t>
            </a:r>
            <a:r>
              <a:rPr lang="es-PR" sz="1000" dirty="0"/>
              <a:t>, P. 2019)</a:t>
            </a:r>
          </a:p>
        </p:txBody>
      </p:sp>
      <p:sp>
        <p:nvSpPr>
          <p:cNvPr id="16" name="Right Arrow 2">
            <a:extLst>
              <a:ext uri="{FF2B5EF4-FFF2-40B4-BE49-F238E27FC236}">
                <a16:creationId xmlns:a16="http://schemas.microsoft.com/office/drawing/2014/main" id="{104CE2B7-9A58-462E-A7E4-2AA6E464F5F4}"/>
              </a:ext>
            </a:extLst>
          </p:cNvPr>
          <p:cNvSpPr>
            <a:spLocks noChangeArrowheads="1"/>
          </p:cNvSpPr>
          <p:nvPr/>
        </p:nvSpPr>
        <p:spPr bwMode="auto">
          <a:xfrm rot="21330416" flipV="1">
            <a:off x="3660721" y="3980574"/>
            <a:ext cx="2105025" cy="109538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E9A600"/>
              </a:gs>
              <a:gs pos="20000">
                <a:srgbClr val="E3A300"/>
              </a:gs>
              <a:gs pos="100000">
                <a:srgbClr val="AD7B00"/>
              </a:gs>
            </a:gsLst>
            <a:lin ang="5400000"/>
          </a:gradFill>
          <a:ln w="9525">
            <a:solidFill>
              <a:srgbClr val="CC98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987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>
            <a:extLst>
              <a:ext uri="{FF2B5EF4-FFF2-40B4-BE49-F238E27FC236}">
                <a16:creationId xmlns:a16="http://schemas.microsoft.com/office/drawing/2014/main" id="{490A0300-3A07-48C8-99AB-BEAE1EAD68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49774" y="27781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 dirty="0" err="1">
                <a:latin typeface="Arial" panose="020B0604020202020204" pitchFamily="34" charset="0"/>
                <a:ea typeface="ＭＳ Ｐゴシック" panose="020B0600070205080204" pitchFamily="34" charset="-128"/>
              </a:rPr>
              <a:t>Escribir</a:t>
            </a:r>
            <a:r>
              <a:rPr lang="en-US" altLang="en-US" dirty="0">
                <a:latin typeface="Arial" panose="020B0604020202020204" pitchFamily="34" charset="0"/>
                <a:ea typeface="ＭＳ Ｐゴシック" panose="020B0600070205080204" pitchFamily="34" charset="-128"/>
              </a:rPr>
              <a:t> Objetivos</a:t>
            </a:r>
          </a:p>
        </p:txBody>
      </p:sp>
      <p:sp>
        <p:nvSpPr>
          <p:cNvPr id="5" name="Rectangle 1027">
            <a:extLst>
              <a:ext uri="{FF2B5EF4-FFF2-40B4-BE49-F238E27FC236}">
                <a16:creationId xmlns:a16="http://schemas.microsoft.com/office/drawing/2014/main" id="{5CB67195-FBFF-4D5A-9137-C6CF505C677D}"/>
              </a:ext>
            </a:extLst>
          </p:cNvPr>
          <p:cNvSpPr txBox="1">
            <a:spLocks noChangeArrowheads="1"/>
          </p:cNvSpPr>
          <p:nvPr/>
        </p:nvSpPr>
        <p:spPr>
          <a:xfrm>
            <a:off x="1828800" y="1249858"/>
            <a:ext cx="8534400" cy="4835525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en-US" sz="2100" dirty="0">
                <a:ea typeface="ＭＳ Ｐゴシック" panose="020B0600070205080204" pitchFamily="34" charset="-128"/>
              </a:rPr>
              <a:t>Características de objetivos </a:t>
            </a:r>
            <a:r>
              <a:rPr lang="en-US" altLang="en-US" sz="2100" dirty="0" err="1">
                <a:ea typeface="ＭＳ Ｐゴシック" panose="020B0600070205080204" pitchFamily="34" charset="-128"/>
              </a:rPr>
              <a:t>medibles</a:t>
            </a:r>
            <a:r>
              <a:rPr lang="en-US" altLang="en-US" sz="2100" dirty="0">
                <a:ea typeface="ＭＳ Ｐゴシック" panose="020B0600070205080204" pitchFamily="34" charset="-128"/>
              </a:rPr>
              <a:t> </a:t>
            </a:r>
          </a:p>
          <a:p>
            <a:pPr lvl="1">
              <a:lnSpc>
                <a:spcPct val="200000"/>
              </a:lnSpc>
            </a:pPr>
            <a:r>
              <a:rPr lang="en-US" altLang="en-US" sz="2100" dirty="0" err="1">
                <a:ea typeface="ＭＳ Ｐゴシック" panose="020B0600070205080204" pitchFamily="34" charset="-128"/>
              </a:rPr>
              <a:t>Están</a:t>
            </a:r>
            <a:r>
              <a:rPr lang="en-US" altLang="en-US" sz="2100" dirty="0">
                <a:ea typeface="ＭＳ Ｐゴシック" panose="020B0600070205080204" pitchFamily="34" charset="-128"/>
              </a:rPr>
              <a:t> </a:t>
            </a:r>
            <a:r>
              <a:rPr lang="en-US" altLang="en-US" sz="2100" dirty="0" err="1">
                <a:ea typeface="ＭＳ Ｐゴシック" panose="020B0600070205080204" pitchFamily="34" charset="-128"/>
              </a:rPr>
              <a:t>basados</a:t>
            </a:r>
            <a:r>
              <a:rPr lang="en-US" altLang="en-US" sz="2100" dirty="0">
                <a:ea typeface="ＭＳ Ｐゴシック" panose="020B0600070205080204" pitchFamily="34" charset="-128"/>
              </a:rPr>
              <a:t> </a:t>
            </a:r>
            <a:r>
              <a:rPr lang="en-US" altLang="en-US" sz="2100" dirty="0" err="1">
                <a:ea typeface="ＭＳ Ｐゴシック" panose="020B0600070205080204" pitchFamily="34" charset="-128"/>
              </a:rPr>
              <a:t>en</a:t>
            </a:r>
            <a:r>
              <a:rPr lang="en-US" altLang="en-US" sz="2100" dirty="0">
                <a:ea typeface="ＭＳ Ｐゴシック" panose="020B0600070205080204" pitchFamily="34" charset="-128"/>
              </a:rPr>
              <a:t> </a:t>
            </a:r>
            <a:r>
              <a:rPr lang="en-US" altLang="en-US" sz="2100" dirty="0" err="1">
                <a:ea typeface="ＭＳ Ｐゴシック" panose="020B0600070205080204" pitchFamily="34" charset="-128"/>
              </a:rPr>
              <a:t>el</a:t>
            </a:r>
            <a:r>
              <a:rPr lang="en-US" altLang="en-US" sz="2100" dirty="0">
                <a:ea typeface="ＭＳ Ｐゴシック" panose="020B0600070205080204" pitchFamily="34" charset="-128"/>
              </a:rPr>
              <a:t> </a:t>
            </a:r>
            <a:r>
              <a:rPr lang="en-US" altLang="en-US" sz="2100" dirty="0" err="1">
                <a:ea typeface="ＭＳ Ｐゴシック" panose="020B0600070205080204" pitchFamily="34" charset="-128"/>
              </a:rPr>
              <a:t>análisis</a:t>
            </a:r>
            <a:r>
              <a:rPr lang="en-US" altLang="en-US" sz="2100" dirty="0">
                <a:ea typeface="ＭＳ Ｐゴシック" panose="020B0600070205080204" pitchFamily="34" charset="-128"/>
              </a:rPr>
              <a:t> de situación.</a:t>
            </a:r>
          </a:p>
          <a:p>
            <a:pPr lvl="1">
              <a:lnSpc>
                <a:spcPct val="200000"/>
              </a:lnSpc>
            </a:pPr>
            <a:r>
              <a:rPr lang="en-US" altLang="en-US" sz="2100" dirty="0">
                <a:ea typeface="ＭＳ Ｐゴシック" panose="020B0600070205080204" pitchFamily="34" charset="-128"/>
              </a:rPr>
              <a:t>Se </a:t>
            </a:r>
            <a:r>
              <a:rPr lang="en-US" altLang="en-US" sz="2100" dirty="0" err="1">
                <a:ea typeface="ＭＳ Ｐゴシック" panose="020B0600070205080204" pitchFamily="34" charset="-128"/>
              </a:rPr>
              <a:t>identifican</a:t>
            </a:r>
            <a:r>
              <a:rPr lang="en-US" altLang="en-US" sz="2100" dirty="0">
                <a:ea typeface="ＭＳ Ｐゴシック" panose="020B0600070205080204" pitchFamily="34" charset="-128"/>
              </a:rPr>
              <a:t> </a:t>
            </a:r>
            <a:r>
              <a:rPr lang="en-US" altLang="en-US" sz="2100" dirty="0" err="1">
                <a:ea typeface="ＭＳ Ｐゴシック" panose="020B0600070205080204" pitchFamily="34" charset="-128"/>
              </a:rPr>
              <a:t>mientras</a:t>
            </a:r>
            <a:r>
              <a:rPr lang="en-US" altLang="en-US" sz="2100" dirty="0">
                <a:ea typeface="ＭＳ Ｐゴシック" panose="020B0600070205080204" pitchFamily="34" charset="-128"/>
              </a:rPr>
              <a:t> se </a:t>
            </a:r>
            <a:r>
              <a:rPr lang="en-US" altLang="en-US" sz="2100" dirty="0" err="1">
                <a:ea typeface="ＭＳ Ｐゴシック" panose="020B0600070205080204" pitchFamily="34" charset="-128"/>
              </a:rPr>
              <a:t>investiga</a:t>
            </a:r>
            <a:r>
              <a:rPr lang="en-US" altLang="en-US" sz="2100" dirty="0">
                <a:ea typeface="ＭＳ Ｐゴシック" panose="020B0600070205080204" pitchFamily="34" charset="-128"/>
              </a:rPr>
              <a:t> la situación.</a:t>
            </a:r>
          </a:p>
          <a:p>
            <a:pPr lvl="1">
              <a:lnSpc>
                <a:spcPct val="200000"/>
              </a:lnSpc>
            </a:pPr>
            <a:r>
              <a:rPr lang="en-US" altLang="en-US" sz="2100" dirty="0">
                <a:ea typeface="ＭＳ Ｐゴシック" panose="020B0600070205080204" pitchFamily="34" charset="-128"/>
              </a:rPr>
              <a:t>Se </a:t>
            </a:r>
            <a:r>
              <a:rPr lang="en-US" altLang="en-US" sz="2100" dirty="0" err="1">
                <a:ea typeface="ＭＳ Ｐゴシック" panose="020B0600070205080204" pitchFamily="34" charset="-128"/>
              </a:rPr>
              <a:t>escriben</a:t>
            </a:r>
            <a:r>
              <a:rPr lang="en-US" altLang="en-US" sz="2100" dirty="0">
                <a:ea typeface="ＭＳ Ｐゴシック" panose="020B0600070205080204" pitchFamily="34" charset="-128"/>
              </a:rPr>
              <a:t> a </a:t>
            </a:r>
            <a:r>
              <a:rPr lang="en-US" altLang="en-US" sz="2100" dirty="0" err="1">
                <a:ea typeface="ＭＳ Ｐゴシック" panose="020B0600070205080204" pitchFamily="34" charset="-128"/>
              </a:rPr>
              <a:t>manera</a:t>
            </a:r>
            <a:r>
              <a:rPr lang="en-US" altLang="en-US" sz="2100" dirty="0">
                <a:ea typeface="ＭＳ Ｐゴシック" panose="020B0600070205080204" pitchFamily="34" charset="-128"/>
              </a:rPr>
              <a:t> de </a:t>
            </a:r>
            <a:r>
              <a:rPr lang="en-US" altLang="en-US" sz="2100" dirty="0" err="1">
                <a:ea typeface="ＭＳ Ｐゴシック" panose="020B0600070205080204" pitchFamily="34" charset="-128"/>
              </a:rPr>
              <a:t>frase</a:t>
            </a:r>
            <a:r>
              <a:rPr lang="en-US" altLang="en-US" sz="2100" dirty="0">
                <a:ea typeface="ＭＳ Ｐゴシック" panose="020B0600070205080204" pitchFamily="34" charset="-128"/>
              </a:rPr>
              <a:t>.</a:t>
            </a:r>
          </a:p>
          <a:p>
            <a:pPr lvl="2">
              <a:lnSpc>
                <a:spcPct val="200000"/>
              </a:lnSpc>
            </a:pPr>
            <a:r>
              <a:rPr lang="en-US" sz="1800" dirty="0" err="1"/>
              <a:t>Público</a:t>
            </a:r>
            <a:r>
              <a:rPr lang="en-US" sz="1800" dirty="0"/>
              <a:t>(s) - a </a:t>
            </a:r>
            <a:r>
              <a:rPr lang="en-US" sz="1800" dirty="0" err="1"/>
              <a:t>quién</a:t>
            </a:r>
            <a:r>
              <a:rPr lang="en-US" sz="1800" dirty="0"/>
              <a:t> o </a:t>
            </a:r>
            <a:r>
              <a:rPr lang="en-US" sz="1800" dirty="0" err="1"/>
              <a:t>quiénes</a:t>
            </a:r>
            <a:r>
              <a:rPr lang="en-US" sz="1800" dirty="0"/>
              <a:t> se dirige</a:t>
            </a:r>
          </a:p>
          <a:p>
            <a:pPr lvl="2">
              <a:lnSpc>
                <a:spcPct val="200000"/>
              </a:lnSpc>
            </a:pPr>
            <a:r>
              <a:rPr lang="en-US" sz="1800" dirty="0" err="1"/>
              <a:t>Número</a:t>
            </a:r>
            <a:r>
              <a:rPr lang="en-US" sz="1800" dirty="0"/>
              <a:t> de personas o </a:t>
            </a:r>
            <a:r>
              <a:rPr lang="en-US" sz="1800" dirty="0" err="1"/>
              <a:t>porciento</a:t>
            </a:r>
            <a:endParaRPr lang="en-US" sz="1800" dirty="0"/>
          </a:p>
          <a:p>
            <a:pPr lvl="2">
              <a:lnSpc>
                <a:spcPct val="200000"/>
              </a:lnSpc>
            </a:pPr>
            <a:r>
              <a:rPr lang="en-US" sz="1800" dirty="0"/>
              <a:t>Lo que debe </a:t>
            </a:r>
            <a:r>
              <a:rPr lang="en-US" sz="1800" dirty="0" err="1"/>
              <a:t>lograr</a:t>
            </a:r>
            <a:endParaRPr lang="en-US" sz="1800" dirty="0"/>
          </a:p>
          <a:p>
            <a:pPr lvl="2">
              <a:lnSpc>
                <a:spcPct val="200000"/>
              </a:lnSpc>
            </a:pPr>
            <a:r>
              <a:rPr lang="en-US" sz="1800" dirty="0" err="1"/>
              <a:t>Fecha</a:t>
            </a:r>
            <a:r>
              <a:rPr lang="en-US" sz="1800" dirty="0"/>
              <a:t> para </a:t>
            </a:r>
            <a:r>
              <a:rPr lang="en-US" sz="1800" dirty="0" err="1"/>
              <a:t>cuando</a:t>
            </a:r>
            <a:r>
              <a:rPr lang="en-US" sz="1800" dirty="0"/>
              <a:t> debe </a:t>
            </a:r>
            <a:r>
              <a:rPr lang="en-US" sz="1800" dirty="0" err="1"/>
              <a:t>hacerlo</a:t>
            </a:r>
            <a:endParaRPr lang="en-US" sz="1800" dirty="0"/>
          </a:p>
          <a:p>
            <a:pPr lvl="3">
              <a:lnSpc>
                <a:spcPct val="200000"/>
              </a:lnSpc>
            </a:pPr>
            <a:r>
              <a:rPr lang="en-US" sz="1900" b="1" dirty="0" err="1"/>
              <a:t>Ejemplo</a:t>
            </a:r>
            <a:r>
              <a:rPr lang="en-US" sz="1900" b="1" dirty="0"/>
              <a:t>: 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Informar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a 60% de los 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estudiantes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de 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relaciones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públicas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sobre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las 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ventajas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de 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pertenecer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a la 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organización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estudiantil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APRU. 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Esto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se 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logrará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para 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el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30 de </a:t>
            </a:r>
            <a:r>
              <a:rPr lang="en-US" altLang="en-US" sz="1900" b="1" dirty="0" err="1">
                <a:ea typeface="ＭＳ Ｐゴシック" panose="020B0600070205080204" pitchFamily="34" charset="-128"/>
              </a:rPr>
              <a:t>enero</a:t>
            </a:r>
            <a:r>
              <a:rPr lang="en-US" altLang="en-US" sz="1900" b="1" dirty="0">
                <a:ea typeface="ＭＳ Ｐゴシック" panose="020B0600070205080204" pitchFamily="34" charset="-128"/>
              </a:rPr>
              <a:t> de 2022.</a:t>
            </a:r>
          </a:p>
          <a:p>
            <a:pPr lvl="1">
              <a:lnSpc>
                <a:spcPct val="200000"/>
              </a:lnSpc>
            </a:pPr>
            <a:endParaRPr lang="en-US" altLang="en-US" sz="2000" dirty="0">
              <a:ea typeface="ＭＳ Ｐゴシック" panose="020B0600070205080204" pitchFamily="34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09D81B-697C-4242-995D-68B0D08554C3}"/>
              </a:ext>
            </a:extLst>
          </p:cNvPr>
          <p:cNvSpPr txBox="1"/>
          <p:nvPr/>
        </p:nvSpPr>
        <p:spPr>
          <a:xfrm>
            <a:off x="1411448" y="5821771"/>
            <a:ext cx="70362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</a:rPr>
              <a:t>Smith</a:t>
            </a:r>
            <a:r>
              <a:rPr lang="en-US" sz="1200" dirty="0"/>
              <a:t> (</a:t>
            </a:r>
            <a:r>
              <a:rPr lang="en-US" sz="1200" dirty="0">
                <a:effectLst/>
              </a:rPr>
              <a:t>2013)</a:t>
            </a:r>
          </a:p>
          <a:p>
            <a:r>
              <a:rPr lang="en-US" sz="1200" dirty="0">
                <a:effectLst/>
              </a:rPr>
              <a:t>Wilcox, Cameron, &amp; </a:t>
            </a:r>
            <a:r>
              <a:rPr lang="en-US" sz="1200" dirty="0" err="1">
                <a:effectLst/>
              </a:rPr>
              <a:t>Reber</a:t>
            </a:r>
            <a:r>
              <a:rPr lang="en-US" sz="1200" dirty="0">
                <a:effectLst/>
              </a:rPr>
              <a:t> (2015</a:t>
            </a:r>
            <a:r>
              <a:rPr lang="en-US" sz="1200" dirty="0"/>
              <a:t>)</a:t>
            </a:r>
            <a:endParaRPr lang="en-US" sz="12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5979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0894047-4E7C-4128-8E22-F88EE0A009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92387" y="437204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>
                <a:latin typeface="+mn-lt"/>
                <a:ea typeface="ＭＳ Ｐゴシック" panose="020B0600070205080204" pitchFamily="34" charset="-128"/>
              </a:rPr>
              <a:t>Escribir Objetivos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505685DB-45F5-45BB-9BAA-5069F049B62E}"/>
              </a:ext>
            </a:extLst>
          </p:cNvPr>
          <p:cNvSpPr txBox="1">
            <a:spLocks noChangeArrowheads="1"/>
          </p:cNvSpPr>
          <p:nvPr/>
        </p:nvSpPr>
        <p:spPr>
          <a:xfrm>
            <a:off x="1763787" y="1226191"/>
            <a:ext cx="79248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200000"/>
              </a:lnSpc>
            </a:pPr>
            <a:r>
              <a:rPr lang="en-US" altLang="en-US" sz="2100" dirty="0" err="1">
                <a:ea typeface="ＭＳ Ｐゴシック" panose="020B0600070205080204" pitchFamily="34" charset="-128"/>
              </a:rPr>
              <a:t>Tipos</a:t>
            </a:r>
            <a:r>
              <a:rPr lang="en-US" altLang="en-US" sz="2100" dirty="0">
                <a:ea typeface="ＭＳ Ｐゴシック" panose="020B0600070205080204" pitchFamily="34" charset="-128"/>
              </a:rPr>
              <a:t> de objetivos</a:t>
            </a:r>
          </a:p>
          <a:p>
            <a:pPr lvl="1">
              <a:lnSpc>
                <a:spcPct val="20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ea typeface="ＭＳ Ｐゴシック" panose="020B0600070205080204" pitchFamily="34" charset="-128"/>
              </a:rPr>
              <a:t>1. </a:t>
            </a:r>
            <a:r>
              <a:rPr lang="en-US" altLang="en-US" sz="2000" b="1" dirty="0" err="1">
                <a:ea typeface="ＭＳ Ｐゴシック" panose="020B0600070205080204" pitchFamily="34" charset="-128"/>
              </a:rPr>
              <a:t>Informativo</a:t>
            </a:r>
            <a:r>
              <a:rPr lang="en-US" altLang="en-US" sz="2000" dirty="0">
                <a:ea typeface="ＭＳ Ｐゴシック" panose="020B0600070205080204" pitchFamily="34" charset="-128"/>
              </a:rPr>
              <a:t> - </a:t>
            </a:r>
            <a:r>
              <a:rPr lang="en-US" altLang="en-US" sz="1700" dirty="0">
                <a:ea typeface="ＭＳ Ｐゴシック" panose="020B0600070205080204" pitchFamily="34" charset="-128"/>
              </a:rPr>
              <a:t>Este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tipo</a:t>
            </a:r>
            <a:r>
              <a:rPr lang="en-US" altLang="en-US" sz="1700" dirty="0">
                <a:ea typeface="ＭＳ Ｐゴシック" panose="020B0600070205080204" pitchFamily="34" charset="-128"/>
              </a:rPr>
              <a:t> de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objetivo</a:t>
            </a:r>
            <a:r>
              <a:rPr lang="en-US" altLang="en-US" sz="1700" dirty="0">
                <a:ea typeface="ＭＳ Ｐゴシック" panose="020B0600070205080204" pitchFamily="34" charset="-128"/>
              </a:rPr>
              <a:t> es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bueno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cuando</a:t>
            </a:r>
            <a:r>
              <a:rPr lang="en-US" altLang="en-US" sz="1700" dirty="0">
                <a:ea typeface="ＭＳ Ｐゴシック" panose="020B0600070205080204" pitchFamily="34" charset="-128"/>
              </a:rPr>
              <a:t> </a:t>
            </a:r>
            <a:r>
              <a:rPr lang="en-US" altLang="en-US" sz="1700" dirty="0" err="1">
                <a:ea typeface="ＭＳ Ｐゴシック" panose="020B0600070205080204" pitchFamily="34" charset="-128"/>
              </a:rPr>
              <a:t>quiere</a:t>
            </a:r>
            <a:r>
              <a:rPr lang="en-US" altLang="en-US" sz="1700" dirty="0">
                <a:ea typeface="ＭＳ Ｐゴシック" panose="020B0600070205080204" pitchFamily="34" charset="-128"/>
              </a:rPr>
              <a:t>:</a:t>
            </a:r>
          </a:p>
          <a:p>
            <a:pPr lvl="2">
              <a:lnSpc>
                <a:spcPct val="200000"/>
              </a:lnSpc>
            </a:pPr>
            <a:r>
              <a:rPr lang="en-US" altLang="en-US" sz="1400" dirty="0" err="1">
                <a:ea typeface="ＭＳ Ｐゴシック" panose="020B0600070205080204" pitchFamily="34" charset="-128"/>
              </a:rPr>
              <a:t>Notificar</a:t>
            </a:r>
            <a:r>
              <a:rPr lang="en-US" altLang="en-US" sz="1400" dirty="0">
                <a:ea typeface="ＭＳ Ｐゴシック" panose="020B0600070205080204" pitchFamily="34" charset="-128"/>
              </a:rPr>
              <a:t> a los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públicos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sobre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algún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evento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</a:p>
          <a:p>
            <a:pPr lvl="2">
              <a:lnSpc>
                <a:spcPct val="200000"/>
              </a:lnSpc>
            </a:pPr>
            <a:r>
              <a:rPr lang="en-US" altLang="en-US" sz="1400" dirty="0">
                <a:ea typeface="ＭＳ Ｐゴシック" panose="020B0600070205080204" pitchFamily="34" charset="-128"/>
              </a:rPr>
              <a:t>Dar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instrucciones</a:t>
            </a:r>
            <a:r>
              <a:rPr lang="en-US" altLang="en-US" sz="1400" dirty="0">
                <a:ea typeface="ＭＳ Ｐゴシック" panose="020B0600070205080204" pitchFamily="34" charset="-128"/>
              </a:rPr>
              <a:t> –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Cómo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preparar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su</a:t>
            </a:r>
            <a:r>
              <a:rPr lang="en-US" altLang="en-US" sz="1400" dirty="0">
                <a:ea typeface="ＭＳ Ｐゴシック" panose="020B0600070205080204" pitchFamily="34" charset="-128"/>
              </a:rPr>
              <a:t> casa para la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temporada</a:t>
            </a:r>
            <a:r>
              <a:rPr lang="en-US" altLang="en-US" sz="1400" dirty="0">
                <a:ea typeface="ＭＳ Ｐゴシック" panose="020B0600070205080204" pitchFamily="34" charset="-128"/>
              </a:rPr>
              <a:t> de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huracanes</a:t>
            </a:r>
            <a:r>
              <a:rPr lang="en-US" altLang="en-US" sz="1400" dirty="0">
                <a:ea typeface="ＭＳ Ｐゴシック" panose="020B0600070205080204" pitchFamily="34" charset="-128"/>
              </a:rPr>
              <a:t>. </a:t>
            </a:r>
          </a:p>
          <a:p>
            <a:pPr lvl="2">
              <a:lnSpc>
                <a:spcPct val="200000"/>
              </a:lnSpc>
            </a:pPr>
            <a:r>
              <a:rPr lang="en-US" altLang="en-US" sz="1400" dirty="0" err="1">
                <a:ea typeface="ＭＳ Ｐゴシック" panose="020B0600070205080204" pitchFamily="34" charset="-128"/>
              </a:rPr>
              <a:t>Educar</a:t>
            </a:r>
            <a:r>
              <a:rPr lang="en-US" altLang="en-US" sz="1400" dirty="0">
                <a:ea typeface="ＭＳ Ｐゴシック" panose="020B0600070205080204" pitchFamily="34" charset="-128"/>
              </a:rPr>
              <a:t> a las personas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sobre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algún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tema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</a:p>
          <a:p>
            <a:pPr lvl="2">
              <a:lnSpc>
                <a:spcPct val="200000"/>
              </a:lnSpc>
            </a:pPr>
            <a:r>
              <a:rPr lang="en-US" altLang="en-US" sz="1400" b="1" dirty="0" err="1">
                <a:ea typeface="ＭＳ Ｐゴシック" panose="020B0600070205080204" pitchFamily="34" charset="-128"/>
              </a:rPr>
              <a:t>Ejemplo</a:t>
            </a:r>
            <a:r>
              <a:rPr lang="en-US" altLang="en-US" sz="1400" b="1" dirty="0">
                <a:ea typeface="ＭＳ Ｐゴシック" panose="020B0600070205080204" pitchFamily="34" charset="-128"/>
              </a:rPr>
              <a:t>: </a:t>
            </a:r>
            <a:r>
              <a:rPr lang="en-US" altLang="en-US" sz="1400" dirty="0">
                <a:ea typeface="ＭＳ Ｐゴシック" panose="020B0600070205080204" pitchFamily="34" charset="-128"/>
              </a:rPr>
              <a:t>Para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el</a:t>
            </a:r>
            <a:r>
              <a:rPr lang="en-US" altLang="en-US" sz="1400" dirty="0">
                <a:ea typeface="ＭＳ Ｐゴシック" panose="020B0600070205080204" pitchFamily="34" charset="-128"/>
              </a:rPr>
              <a:t> 1 de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octubre</a:t>
            </a:r>
            <a:r>
              <a:rPr lang="en-US" altLang="en-US" sz="1400" dirty="0">
                <a:ea typeface="ＭＳ Ｐゴシック" panose="020B0600070205080204" pitchFamily="34" charset="-128"/>
              </a:rPr>
              <a:t> de 2021,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explicar</a:t>
            </a:r>
            <a:r>
              <a:rPr lang="en-US" altLang="en-US" sz="1400" dirty="0">
                <a:ea typeface="ＭＳ Ｐゴシック" panose="020B0600070205080204" pitchFamily="34" charset="-128"/>
              </a:rPr>
              <a:t> al 100% del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estudiantado</a:t>
            </a:r>
            <a:r>
              <a:rPr lang="en-US" altLang="en-US" sz="1400" dirty="0">
                <a:ea typeface="ＭＳ Ｐゴシック" panose="020B0600070205080204" pitchFamily="34" charset="-128"/>
              </a:rPr>
              <a:t>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el</a:t>
            </a:r>
            <a:r>
              <a:rPr lang="en-US" altLang="en-US" sz="1400" dirty="0">
                <a:ea typeface="ＭＳ Ｐゴシック" panose="020B0600070205080204" pitchFamily="34" charset="-128"/>
              </a:rPr>
              <a:t> nuevo plan de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acceso</a:t>
            </a:r>
            <a:r>
              <a:rPr lang="en-US" altLang="en-US" sz="1400" dirty="0">
                <a:ea typeface="ＭＳ Ｐゴシック" panose="020B0600070205080204" pitchFamily="34" charset="-128"/>
              </a:rPr>
              <a:t> a Plaza </a:t>
            </a:r>
            <a:r>
              <a:rPr lang="en-US" altLang="en-US" sz="1400" dirty="0" err="1">
                <a:ea typeface="ＭＳ Ｐゴシック" panose="020B0600070205080204" pitchFamily="34" charset="-128"/>
              </a:rPr>
              <a:t>Universitaria</a:t>
            </a:r>
            <a:r>
              <a:rPr lang="en-US" altLang="en-US" sz="1400" dirty="0">
                <a:ea typeface="ＭＳ Ｐゴシック" panose="020B0600070205080204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2531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de presentacion CEA (recurso)" id="{0EAB1FA9-3AA0-465C-8395-D4C5B27E58E2}" vid="{25878BDE-EB04-4322-831C-6BE7B2E25D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presentacion del CEA (recurso) (3)</Template>
  <TotalTime>5251</TotalTime>
  <Words>1114</Words>
  <Application>Microsoft Office PowerPoint</Application>
  <PresentationFormat>Widescreen</PresentationFormat>
  <Paragraphs>121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Garamond</vt:lpstr>
      <vt:lpstr>Lustria</vt:lpstr>
      <vt:lpstr>Wingdings</vt:lpstr>
      <vt:lpstr>Office Theme</vt:lpstr>
      <vt:lpstr>Comunicación estratégica para directores(as)  y docentes (Ciclo): Establecer objetivos</vt:lpstr>
      <vt:lpstr>¿Cómo puedo lograr el propósito  organizacional?</vt:lpstr>
      <vt:lpstr>Dirección de una organización basada en objetivos</vt:lpstr>
      <vt:lpstr>PowerPoint Presentation</vt:lpstr>
      <vt:lpstr>Identificar públicos</vt:lpstr>
      <vt:lpstr>Identificar públicos</vt:lpstr>
      <vt:lpstr>Identificar públicos</vt:lpstr>
      <vt:lpstr>Escribir Objetivos</vt:lpstr>
      <vt:lpstr>Escribir Objetivos</vt:lpstr>
      <vt:lpstr>Escribir Objetivos</vt:lpstr>
      <vt:lpstr>Escribir Objetivos</vt:lpstr>
      <vt:lpstr>Ejercicio</vt:lpstr>
      <vt:lpstr>Ejercicio de práctica</vt:lpstr>
      <vt:lpstr>Referencias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Comunicación estratégica para directores(as)  y docentes (Ciclo): Análisis de situación</dc:title>
  <dc:creator>Wanda Reyes Velazquez</dc:creator>
  <cp:lastModifiedBy>Wanda Reyes Velazquez</cp:lastModifiedBy>
  <cp:revision>202</cp:revision>
  <dcterms:created xsi:type="dcterms:W3CDTF">2021-08-27T12:07:49Z</dcterms:created>
  <dcterms:modified xsi:type="dcterms:W3CDTF">2021-09-17T17:42:42Z</dcterms:modified>
</cp:coreProperties>
</file>