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9" r:id="rId2"/>
    <p:sldId id="266" r:id="rId3"/>
    <p:sldId id="264" r:id="rId4"/>
    <p:sldId id="262" r:id="rId5"/>
    <p:sldId id="268" r:id="rId6"/>
    <p:sldId id="269" r:id="rId7"/>
    <p:sldId id="270" r:id="rId8"/>
    <p:sldId id="294" r:id="rId9"/>
    <p:sldId id="283" r:id="rId10"/>
    <p:sldId id="286" r:id="rId11"/>
    <p:sldId id="284" r:id="rId12"/>
    <p:sldId id="296" r:id="rId13"/>
    <p:sldId id="297" r:id="rId14"/>
    <p:sldId id="298" r:id="rId15"/>
    <p:sldId id="299" r:id="rId16"/>
    <p:sldId id="300" r:id="rId17"/>
    <p:sldId id="301" r:id="rId18"/>
    <p:sldId id="316" r:id="rId19"/>
    <p:sldId id="306" r:id="rId20"/>
    <p:sldId id="302" r:id="rId21"/>
    <p:sldId id="303" r:id="rId22"/>
    <p:sldId id="304" r:id="rId23"/>
    <p:sldId id="305" r:id="rId24"/>
    <p:sldId id="307" r:id="rId25"/>
    <p:sldId id="309" r:id="rId26"/>
    <p:sldId id="310" r:id="rId27"/>
    <p:sldId id="312" r:id="rId28"/>
    <p:sldId id="311" r:id="rId29"/>
    <p:sldId id="313" r:id="rId30"/>
    <p:sldId id="308" r:id="rId31"/>
    <p:sldId id="314" r:id="rId32"/>
    <p:sldId id="315" r:id="rId33"/>
    <p:sldId id="317" r:id="rId34"/>
    <p:sldId id="318" r:id="rId35"/>
    <p:sldId id="319" r:id="rId36"/>
    <p:sldId id="320" r:id="rId37"/>
    <p:sldId id="290" r:id="rId38"/>
    <p:sldId id="295" r:id="rId39"/>
    <p:sldId id="291" r:id="rId40"/>
    <p:sldId id="292" r:id="rId41"/>
    <p:sldId id="293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7" d="100"/>
          <a:sy n="77" d="100"/>
        </p:scale>
        <p:origin x="200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98A0168-EB40-45AF-89A1-87DE0A55FFC6}" type="datetime1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66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A68F-747D-436A-B5BB-2EBC3ED499E4}" type="datetime1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4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D8DC11-9E39-40A0-B3DC-E3F2AD04A616}" type="datetime1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51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0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0E05506-6815-4E0E-B1DE-ECA35C2016DF}" type="datetime1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0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85F7-A724-48A4-9D33-CEBC5174E865}" type="datetime1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42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6E7A-BDD3-46A3-BEE2-EB821F9236B4}" type="datetime1">
              <a:rPr lang="en-US" smtClean="0"/>
              <a:t>4/11/24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60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540C-9440-4E7A-B71A-BEFEE06869E3}" type="datetime1">
              <a:rPr lang="en-US" smtClean="0"/>
              <a:t>4/11/24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0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8DDB-88AC-4039-B59C-B05DC4C9C16C}" type="datetime1">
              <a:rPr lang="en-US" smtClean="0"/>
              <a:t>4/11/24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57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082ABFB-60E7-4BA1-866A-7059F058065B}" type="datetime1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59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112F-55F4-4776-A323-7418930321C8}" type="datetime1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25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FBEA57F-793F-4683-BD8A-741FD4B89154}" type="datetime1">
              <a:rPr lang="en-US" smtClean="0"/>
              <a:t>4/11/24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5278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FdgxK4gR3eg?feature=oembed" TargetMode="Externa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ymCDdrMKPrY?feature=oembe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pSRwD5RlP9o?list=PLG_jtKvktqpNzyJBffKYjm7hz6EA5ig4i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BikiwIqauqo?feature=oembed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70d9irlxiB4?feature=oembe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5jbZR-bDVKo?feature=oembed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yDJ_rxQFJv4?feature=oembed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KTZRMnAeeiY?feature=oembed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RTXo-P8mpI8?feature=oembed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JRncx5UhCok?feature=oembed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iZYRkplY4ZA?feature=oembed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EE-4GvjKcfs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8/nrn3135" TargetMode="External"/><Relationship Id="rId2" Type="http://schemas.openxmlformats.org/officeDocument/2006/relationships/hyperlink" Target="https://www.theesa.com/wp-content/uploads/2020/07/Final-Edited-2020-ESA_Essential_facts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apelesdelpsicologo.es/pii?pii=2935" TargetMode="External"/><Relationship Id="rId4" Type="http://schemas.openxmlformats.org/officeDocument/2006/relationships/hyperlink" Target="http://www.papelesdelpsicologo.es/contenido?num=1199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psycnet.apa.org/doi/10.1037/a0034857" TargetMode="External"/><Relationship Id="rId2" Type="http://schemas.openxmlformats.org/officeDocument/2006/relationships/hyperlink" Target="http://dx.doi.org/10.1037/dev000093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556/2006.6.2017.013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8/rsos.171474" TargetMode="External"/><Relationship Id="rId2" Type="http://schemas.openxmlformats.org/officeDocument/2006/relationships/hyperlink" Target="https://cloud.mail.iadb.org/videojuego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117586EA-60FD-42F2-88A3-EA438310D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2CC9D39-BB06-4AD7-A8E2-764CAEC2A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685FEC3-AC4E-4604-AAE1-BC317B834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6079" y="723899"/>
            <a:ext cx="5009388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87D94FA6-94C3-4BD4-8F3E-60023E883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2170" y="2164975"/>
            <a:ext cx="4405682" cy="405484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s-ES_tradnl" sz="2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_tradnl" sz="2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_tradnl" sz="2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_tradnl" sz="2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_tradnl" sz="2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_tradnl" sz="2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_tradnl" sz="2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_tradnl" sz="2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Beneficios del uso de videojuegos en las diferentes etapas del desarrollo </a:t>
            </a:r>
            <a:br>
              <a:rPr lang="en-P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ES_tradnl" sz="2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_tradnl" sz="2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_tradnl" sz="2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_tradnl" sz="1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1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Alexis Rodríguez Ramos, </a:t>
            </a:r>
            <a:r>
              <a:rPr lang="es-ES_tradnl" sz="15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Phd</a:t>
            </a:r>
            <a:r>
              <a:rPr lang="es-ES_tradnl" sz="1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sz="15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jd</a:t>
            </a:r>
            <a:br>
              <a:rPr lang="es-ES_tradnl" sz="1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Centro Universitario de Servicios y Estudios Psicológicos</a:t>
            </a:r>
            <a:br>
              <a:rPr lang="en-PR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_tradnl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(CUSEP)</a:t>
            </a:r>
            <a:br>
              <a:rPr lang="en-PR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_tradnl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 Psicología</a:t>
            </a:r>
            <a:endParaRPr lang="es-ES_tradnl" sz="1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2C8672C-C7ED-40AB-AF9B-4586C5F37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3C01033-7A56-41B6-A23C-4A02E582F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_tradnl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36C8E7B-AE2C-4791-9998-2739EC7BA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_tradnl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D2DE5BD-D6FF-4F7E-98D5-69A51C916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_tradnl"/>
            </a:p>
          </p:txBody>
        </p:sp>
      </p:grpSp>
      <p:pic>
        <p:nvPicPr>
          <p:cNvPr id="5" name="Picture 4" descr="A picture containing text, person, different, posing&#10;&#10;Description automatically generated">
            <a:extLst>
              <a:ext uri="{FF2B5EF4-FFF2-40B4-BE49-F238E27FC236}">
                <a16:creationId xmlns:a16="http://schemas.microsoft.com/office/drawing/2014/main" id="{8531B2B4-BFA5-D247-AAB6-862926F27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186815"/>
            <a:ext cx="6057382" cy="454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18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6F9CD-FC51-BD49-B66D-A0DF348C0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R" dirty="0"/>
              <a:t>Beneficios GENERALES de jugar videojuegos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A0EB8-A888-4F43-B70E-6661F9FCEAD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/>
            <a:r>
              <a:rPr lang="es-ES_tradnl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Granic, et al. (2014), plantean que los beneficios pueden dividirse en cuatro áreas: </a:t>
            </a:r>
          </a:p>
          <a:p>
            <a:pPr marL="0" indent="0">
              <a:buFont typeface="Wingdings 2" pitchFamily="2" charset="2"/>
              <a:buNone/>
            </a:pPr>
            <a:endParaRPr lang="es-ES_tradnl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0" indent="0"/>
            <a:r>
              <a:rPr lang="es-ES_tradnl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Cognitivo (por ejemplo, atención)- las personas que juegan videojuegos demuestran ser más rápidos y precisos en términos de atención, manejo de espacio y habilidades mentales de rotación (mental </a:t>
            </a:r>
            <a:r>
              <a:rPr lang="es-ES_tradnl" altLang="en-US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rotation</a:t>
            </a:r>
            <a:r>
              <a:rPr lang="es-ES_tradnl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s-ES_tradnl" altLang="en-US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abilities</a:t>
            </a:r>
            <a:r>
              <a:rPr lang="es-ES_tradnl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 </a:t>
            </a:r>
          </a:p>
          <a:p>
            <a:endParaRPr lang="en-P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7131CD-E4B0-864B-A3DB-C4119989760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 2" charset="2"/>
              <a:buChar char=""/>
              <a:defRPr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Motivacional (por  ejemplo, resiliencia al enfrentar el fracaso)</a:t>
            </a:r>
          </a:p>
          <a:p>
            <a:pPr marL="0" indent="0">
              <a:buFont typeface="Wingdings 2" charset="2"/>
              <a:buNone/>
              <a:defRPr/>
            </a:pP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charset="2"/>
              <a:buChar char=""/>
              <a:defRPr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Emocional (manejo de emociones) </a:t>
            </a:r>
          </a:p>
          <a:p>
            <a:pPr marL="0" indent="0">
              <a:buFont typeface="Wingdings 2" charset="2"/>
              <a:buNone/>
              <a:defRPr/>
            </a:pP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charset="2"/>
              <a:buChar char=""/>
              <a:defRPr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(aumento de comportamientos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prosociales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endParaRPr lang="en-PR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2073E-500D-5541-AFA9-3253B7133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E0A99-534E-AC44-872A-7D0AE5C70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18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68741-7AC0-0048-BE50-1589073D7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R" dirty="0"/>
              <a:t>Beneficios Generales de jugar videojuegos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CAF0E-9AA8-284A-9DB8-566FC251EF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Essential Facts About the Computer and Video Game Industry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Entertainment Software Association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/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Mejoran las destrezas de solución de problemas </a:t>
            </a:r>
          </a:p>
          <a:p>
            <a:pPr marL="0" indent="0"/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Sirven para establecer conexiones de amistad o de pareja</a:t>
            </a:r>
          </a:p>
          <a:p>
            <a:pPr marL="0" indent="0"/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Promueven relajación y alivio del estrés </a:t>
            </a:r>
          </a:p>
          <a:p>
            <a:pPr marL="0" indent="0"/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Brinda satisfacción y alegría </a:t>
            </a:r>
          </a:p>
          <a:p>
            <a:pPr marL="0" indent="0"/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un espacio para compartir en familia </a:t>
            </a:r>
          </a:p>
          <a:p>
            <a:endParaRPr lang="en-PR" dirty="0"/>
          </a:p>
        </p:txBody>
      </p:sp>
      <p:pic>
        <p:nvPicPr>
          <p:cNvPr id="10" name="Content Placeholder 9" descr="A group of people sitting on a couch playing video games&#10;&#10;Description automatically generated with medium confidence">
            <a:extLst>
              <a:ext uri="{FF2B5EF4-FFF2-40B4-BE49-F238E27FC236}">
                <a16:creationId xmlns:a16="http://schemas.microsoft.com/office/drawing/2014/main" id="{4F4AE084-0A83-2049-B2D7-A39BD9A4C0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474" y="2846927"/>
            <a:ext cx="5077333" cy="2711450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0EF135-9A3F-5842-AABD-AC6E331F6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85F7-A724-48A4-9D33-CEBC5174E865}" type="datetime1">
              <a:rPr lang="en-US" smtClean="0"/>
              <a:t>4/11/24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AA823-8506-8A4A-908D-CB1BD53E3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57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90D8D371-08D7-4872-B601-46D3D0C76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B6172F1-16E5-41C0-A1C5-E27BA6D19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E77FE2D-6DE2-45E3-B032-A13CCCEDD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EA4DCBB-F4B2-42E2-8D01-359CB3BF4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1FA8F66-3B85-411D-A2A6-A50DF302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69958B5-5C27-4A9A-983B-AC6A83EFD5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7725" y="1436050"/>
            <a:ext cx="0" cy="164592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12" descr="A white text on a white background&#10;&#10;Description automatically generated">
            <a:extLst>
              <a:ext uri="{FF2B5EF4-FFF2-40B4-BE49-F238E27FC236}">
                <a16:creationId xmlns:a16="http://schemas.microsoft.com/office/drawing/2014/main" id="{B7C4B211-1B8B-6384-C763-03B6778F16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210" y="544209"/>
            <a:ext cx="2546479" cy="3429603"/>
          </a:xfrm>
          <a:prstGeom prst="rect">
            <a:avLst/>
          </a:prstGeom>
        </p:spPr>
      </p:pic>
      <p:pic>
        <p:nvPicPr>
          <p:cNvPr id="9" name="Content Placeholder 8" descr="A black and white sign with a letter e&#10;&#10;Description automatically generated">
            <a:extLst>
              <a:ext uri="{FF2B5EF4-FFF2-40B4-BE49-F238E27FC236}">
                <a16:creationId xmlns:a16="http://schemas.microsoft.com/office/drawing/2014/main" id="{4EFCA8B7-6E8A-FEBC-09D7-10488A804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65" y="554901"/>
            <a:ext cx="2189537" cy="3435892"/>
          </a:xfrm>
          <a:prstGeom prst="rect">
            <a:avLst/>
          </a:prstGeom>
        </p:spPr>
      </p:pic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4179E790-E691-4202-B7FA-62924FC8D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065EE0A0-4DA6-4AA2-A475-14DB03C55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76057"/>
            <a:ext cx="11303626" cy="2034709"/>
          </a:xfrm>
          <a:prstGeom prst="rect">
            <a:avLst/>
          </a:prstGeom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302D5-A0D3-C881-270A-0C91CD67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4556520"/>
            <a:ext cx="11026185" cy="16737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S_tradnl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Beneficios durante la niñez </a:t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1" name="Content Placeholder 10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4584020D-B4F2-9FA6-11FF-C142EA1CE0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879" y="585006"/>
            <a:ext cx="2211216" cy="3435892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3FCCD8A-05E2-4199-B10A-0683D980C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5174" y="1436050"/>
            <a:ext cx="0" cy="164592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F8BD25D-8B66-4F26-8257-6DC073629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02625" y="1436050"/>
            <a:ext cx="0" cy="164592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white text on a white background&#10;&#10;Description automatically generated">
            <a:extLst>
              <a:ext uri="{FF2B5EF4-FFF2-40B4-BE49-F238E27FC236}">
                <a16:creationId xmlns:a16="http://schemas.microsoft.com/office/drawing/2014/main" id="{4ED58664-BC59-0562-EE66-80EB6B5346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330" y="541064"/>
            <a:ext cx="2302046" cy="343589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F1B629-4F24-3C67-A10F-650DBE847A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00800"/>
            <a:ext cx="28447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C6E85F7-A724-48A4-9D33-CEBC5174E865}" type="datetime1">
              <a:rPr lang="en-US">
                <a:solidFill>
                  <a:schemeClr val="bg2"/>
                </a:solidFill>
              </a:rPr>
              <a:pPr>
                <a:spcAft>
                  <a:spcPts val="600"/>
                </a:spcAft>
              </a:pPr>
              <a:t>4/11/24</a:t>
            </a:fld>
            <a:endParaRPr lang="en-US">
              <a:solidFill>
                <a:schemeClr val="bg2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309B2-1167-E967-9D39-4E8D6C4C4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5250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>
                <a:solidFill>
                  <a:schemeClr val="bg2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874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B36BEBD5-A373-4C8C-8C06-CD8007E22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1A8AF9B1-7D64-4564-969F-CB2B27ED9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27 Surprising Tips to Master 'Animal Crossing: New Horizons' | WIRED">
            <a:extLst>
              <a:ext uri="{FF2B5EF4-FFF2-40B4-BE49-F238E27FC236}">
                <a16:creationId xmlns:a16="http://schemas.microsoft.com/office/drawing/2014/main" id="{A3DA575A-342F-6DED-1486-9941E3EB5B4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8" r="15556" b="496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8D854759-2D3E-4B54-A780-D84D49E80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1042" name="Rectangle 1041">
              <a:extLst>
                <a:ext uri="{FF2B5EF4-FFF2-40B4-BE49-F238E27FC236}">
                  <a16:creationId xmlns:a16="http://schemas.microsoft.com/office/drawing/2014/main" id="{459856EA-FC8A-44D1-BC3D-2B8EDD0C8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_tradnl"/>
            </a:p>
          </p:txBody>
        </p:sp>
        <p:sp>
          <p:nvSpPr>
            <p:cNvPr id="1043" name="Rectangle 1042">
              <a:extLst>
                <a:ext uri="{FF2B5EF4-FFF2-40B4-BE49-F238E27FC236}">
                  <a16:creationId xmlns:a16="http://schemas.microsoft.com/office/drawing/2014/main" id="{C1038B56-933B-44DD-AF10-63436FCC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_tradnl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EE6C3FB-6787-4B9B-D41D-2D11C3EA8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3412067" cy="1372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Beneficios </a:t>
            </a:r>
            <a:r>
              <a:rPr lang="en-US" dirty="0" err="1">
                <a:solidFill>
                  <a:srgbClr val="FFFFFF"/>
                </a:solidFill>
              </a:rPr>
              <a:t>durante</a:t>
            </a:r>
            <a:r>
              <a:rPr lang="en-US" dirty="0">
                <a:solidFill>
                  <a:srgbClr val="FFFFFF"/>
                </a:solidFill>
              </a:rPr>
              <a:t> la </a:t>
            </a:r>
            <a:r>
              <a:rPr lang="en-US" dirty="0" err="1">
                <a:solidFill>
                  <a:srgbClr val="FFFFFF"/>
                </a:solidFill>
              </a:rPr>
              <a:t>niñez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93617-28AB-3E66-2D80-F3E8A32656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7084" y="766070"/>
            <a:ext cx="27318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FC6E85F7-A724-48A4-9D33-CEBC5174E865}" type="datetime1">
              <a:rPr lang="en-US" smtClean="0"/>
              <a:pPr algn="l">
                <a:spcAft>
                  <a:spcPts val="600"/>
                </a:spcAft>
              </a:pPr>
              <a:t>4/11/24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F839C-3936-877A-5BF1-152E1CBAB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54400" y="766071"/>
            <a:ext cx="54487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6F7F4-5A33-B1C3-3684-53FE3AC3E8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438399"/>
            <a:ext cx="3415074" cy="35644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>
                <a:solidFill>
                  <a:srgbClr val="FFFFFF"/>
                </a:solidFill>
                <a:effectLst/>
              </a:rPr>
              <a:t>Procesos de desarrollo- es el resultado continuo de cambios biológicos asociados a la transferencia de información, crecimiento y diferenciación durante el ciclo de vida de los organismos. </a:t>
            </a:r>
          </a:p>
          <a:p>
            <a:pPr marL="0" indent="0">
              <a:lnSpc>
                <a:spcPct val="90000"/>
              </a:lnSpc>
            </a:pPr>
            <a:endParaRPr lang="en-US" sz="1500">
              <a:solidFill>
                <a:srgbClr val="FFFFFF"/>
              </a:solidFill>
              <a:effectLst/>
            </a:endParaRP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rgbClr val="FFFFFF"/>
                </a:solidFill>
                <a:effectLst/>
              </a:rPr>
              <a:t>Tareas de desarrollo de Havighurst- los</a:t>
            </a:r>
            <a:r>
              <a:rPr lang="en-US" sz="1500">
                <a:solidFill>
                  <a:srgbClr val="FFFFFF"/>
                </a:solidFill>
              </a:rPr>
              <a:t> individuos buscan activamente desafíos que sean apropiados para dominar y mejorar sus habilidades cognitivas, emocionales, sociales o conductuales.</a:t>
            </a:r>
          </a:p>
          <a:p>
            <a:pPr>
              <a:lnSpc>
                <a:spcPct val="90000"/>
              </a:lnSpc>
            </a:pPr>
            <a:endParaRPr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061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1B62618-0D02-4C29-88C5-1EDF7F323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2747F4-A0AE-425C-B527-E3E32461F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07F29A-1576-479E-B227-0D6498601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7B26C7-6F2F-453C-9C08-71E199E52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798E696-4BBA-46BE-AD86-F7E300B89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1363"/>
            <a:ext cx="12191999" cy="6256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0B0CA3-C333-4560-9975-E31D1B7B9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E3351A-C233-BE4D-55E2-6D14F0F7E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9643" y="1037967"/>
            <a:ext cx="3054091" cy="47091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Beneficios </a:t>
            </a:r>
            <a:r>
              <a:rPr lang="en-US" dirty="0" err="1">
                <a:solidFill>
                  <a:srgbClr val="FFFEFF"/>
                </a:solidFill>
              </a:rPr>
              <a:t>durante</a:t>
            </a:r>
            <a:r>
              <a:rPr lang="en-US" dirty="0">
                <a:solidFill>
                  <a:srgbClr val="FFFEFF"/>
                </a:solidFill>
              </a:rPr>
              <a:t> la </a:t>
            </a:r>
            <a:r>
              <a:rPr lang="en-US" dirty="0" err="1">
                <a:solidFill>
                  <a:srgbClr val="FFFEFF"/>
                </a:solidFill>
              </a:rPr>
              <a:t>niñez</a:t>
            </a:r>
            <a:endParaRPr lang="en-US" dirty="0">
              <a:solidFill>
                <a:srgbClr val="FFFE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DFB37-FB84-8C3E-444C-5968AF7115F2}"/>
              </a:ext>
            </a:extLst>
          </p:cNvPr>
          <p:cNvSpPr>
            <a:spLocks/>
          </p:cNvSpPr>
          <p:nvPr/>
        </p:nvSpPr>
        <p:spPr>
          <a:xfrm>
            <a:off x="486033" y="2091334"/>
            <a:ext cx="3447428" cy="3220254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defTabSz="288036">
              <a:spcAft>
                <a:spcPts val="600"/>
              </a:spcAft>
            </a:pPr>
            <a:r>
              <a:rPr lang="en-PR" sz="1900" b="1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Desarrollo cognitivo:</a:t>
            </a:r>
            <a:r>
              <a:rPr lang="en-PR" sz="190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Muchos videojuegos requieren pensamiento estratégico, resolución de problemas y toma de decisiones rápida, lo que puede mejorar las habilidades cognitivas de los niños y las niñas.</a:t>
            </a:r>
          </a:p>
          <a:p>
            <a:pPr defTabSz="288036">
              <a:spcAft>
                <a:spcPts val="600"/>
              </a:spcAft>
            </a:pPr>
            <a:endParaRPr lang="en-PR" sz="1900" kern="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288036">
              <a:spcAft>
                <a:spcPts val="600"/>
              </a:spcAft>
            </a:pPr>
            <a:r>
              <a:rPr lang="en-PR" sz="1900" b="1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Habilidades motoras:</a:t>
            </a:r>
            <a:r>
              <a:rPr lang="en-PR" sz="190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Jugar videojuegos que requieren movimientos rápidos y precisos puede mejorar las habilidades motoras finas y la coordinación mano-ojo.</a:t>
            </a:r>
          </a:p>
          <a:p>
            <a:pPr>
              <a:spcAft>
                <a:spcPts val="600"/>
              </a:spcAft>
            </a:pPr>
            <a:endParaRPr lang="es-ES_trad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BA8021-CC91-C950-76BC-BBBF2362930E}"/>
              </a:ext>
            </a:extLst>
          </p:cNvPr>
          <p:cNvSpPr>
            <a:spLocks/>
          </p:cNvSpPr>
          <p:nvPr/>
        </p:nvSpPr>
        <p:spPr>
          <a:xfrm>
            <a:off x="4050974" y="2091333"/>
            <a:ext cx="3447429" cy="4457385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defTabSz="288036">
              <a:lnSpc>
                <a:spcPct val="90000"/>
              </a:lnSpc>
              <a:spcAft>
                <a:spcPts val="600"/>
              </a:spcAft>
            </a:pPr>
            <a:r>
              <a:rPr lang="en-PR" sz="2600" b="1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Aprendizaje:</a:t>
            </a:r>
            <a:r>
              <a:rPr lang="en-PR" sz="260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Algunos videojuegos están diseñados específicamente para educar a los niños sobre una amplia gama de temas, desde matemáticas y ciencias hasta historia y geografía.</a:t>
            </a:r>
          </a:p>
          <a:p>
            <a:pPr defTabSz="288036">
              <a:lnSpc>
                <a:spcPct val="90000"/>
              </a:lnSpc>
              <a:spcAft>
                <a:spcPts val="600"/>
              </a:spcAft>
            </a:pPr>
            <a:endParaRPr lang="en-PR" sz="2600" kern="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288036">
              <a:lnSpc>
                <a:spcPct val="90000"/>
              </a:lnSpc>
              <a:spcAft>
                <a:spcPts val="600"/>
              </a:spcAft>
            </a:pPr>
            <a:r>
              <a:rPr lang="en-PR" sz="2600" b="1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Creatividad:</a:t>
            </a:r>
            <a:r>
              <a:rPr lang="en-PR" sz="260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Algunos videojuegos fomentan la creatividad al permitir que los niños construyan mundos, diseñen personajes y creen historias.</a:t>
            </a:r>
          </a:p>
          <a:p>
            <a:pPr defTabSz="288036">
              <a:lnSpc>
                <a:spcPct val="90000"/>
              </a:lnSpc>
              <a:spcAft>
                <a:spcPts val="600"/>
              </a:spcAft>
            </a:pPr>
            <a:endParaRPr lang="en-PR" sz="2600" kern="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288036">
              <a:lnSpc>
                <a:spcPct val="90000"/>
              </a:lnSpc>
              <a:spcAft>
                <a:spcPts val="600"/>
              </a:spcAft>
            </a:pPr>
            <a:r>
              <a:rPr lang="en-PR" sz="2600" b="1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Motivación y persistencia:</a:t>
            </a:r>
            <a:r>
              <a:rPr lang="en-PR" sz="260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Superar desafíos en los videojuegos puede aumentar la autoestima y enseñarles la importancia de la perseverancia y la resiliencia.</a:t>
            </a:r>
          </a:p>
          <a:p>
            <a:pPr algn="just" defTabSz="288036">
              <a:lnSpc>
                <a:spcPct val="90000"/>
              </a:lnSpc>
              <a:spcAft>
                <a:spcPts val="600"/>
              </a:spcAft>
            </a:pPr>
            <a:r>
              <a:rPr lang="es-ES_tradnl" sz="260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PR" sz="2600" kern="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61548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3F09C6-4F57-4B05-9592-E253D8BC6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pic>
        <p:nvPicPr>
          <p:cNvPr id="8" name="Online Media 7" descr="Crossy Road - Official Trailer">
            <a:hlinkClick r:id="" action="ppaction://media"/>
            <a:extLst>
              <a:ext uri="{FF2B5EF4-FFF2-40B4-BE49-F238E27FC236}">
                <a16:creationId xmlns:a16="http://schemas.microsoft.com/office/drawing/2014/main" id="{4F6D1700-CC93-714F-CD62-EFDF3B1E0D67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54296" y="1436039"/>
            <a:ext cx="6735272" cy="3805428"/>
          </a:xfrm>
          <a:prstGeom prst="rect">
            <a:avLst/>
          </a:prstGeom>
        </p:spPr>
      </p:pic>
      <p:pic>
        <p:nvPicPr>
          <p:cNvPr id="2050" name="Picture 2" descr="Crossy Road (Video Game 2014) - IMDb">
            <a:extLst>
              <a:ext uri="{FF2B5EF4-FFF2-40B4-BE49-F238E27FC236}">
                <a16:creationId xmlns:a16="http://schemas.microsoft.com/office/drawing/2014/main" id="{98CD565F-E1BB-AD99-E733-735810FA013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5" y="810888"/>
            <a:ext cx="3568661" cy="517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771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DBD4729-DBDF-40A6-9BA4-E4C97EF6D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125130-F4AB-465E-8AE2-E583FCAAB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BA65A2-0302-4468-ADA7-9EC3F9593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26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nline Media 7" descr="LittleBigPlanet 3 - E3 2014 Announce Trailer (PS4)">
            <a:hlinkClick r:id="" action="ppaction://media"/>
            <a:extLst>
              <a:ext uri="{FF2B5EF4-FFF2-40B4-BE49-F238E27FC236}">
                <a16:creationId xmlns:a16="http://schemas.microsoft.com/office/drawing/2014/main" id="{7FF30A5C-4327-1A5E-930C-4B103EDA1AD4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65853" y="643467"/>
            <a:ext cx="9860293" cy="5571066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98BDA8-57D6-D72E-5489-16BA62E48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80436"/>
            <a:ext cx="69172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900" kern="1200" cap="all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C2D188-0C66-2034-FDC8-F0C412D86E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384762"/>
            <a:ext cx="28447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C6E85F7-A724-48A4-9D33-CEBC5174E865}" type="datetime1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4/11/24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C17C8-E4CA-80AA-9424-59FE16BA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384762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49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DBD4729-DBDF-40A6-9BA4-E4C97EF6D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125130-F4AB-465E-8AE2-E583FCAAB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BA65A2-0302-4468-ADA7-9EC3F9593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78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nline Media 7" descr="My endangered ELEPHANTS made a BABY 🐘 Roblox Endangered World ~Ziki">
            <a:hlinkClick r:id="" action="ppaction://media"/>
            <a:extLst>
              <a:ext uri="{FF2B5EF4-FFF2-40B4-BE49-F238E27FC236}">
                <a16:creationId xmlns:a16="http://schemas.microsoft.com/office/drawing/2014/main" id="{CC139EAD-793C-4ABB-5DF5-6DD62A576AB5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65853" y="643467"/>
            <a:ext cx="9860293" cy="5571066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4967A5-1BF8-93AA-4DA0-5008C649E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384762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80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DBD4729-DBDF-40A6-9BA4-E4C97EF6D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125130-F4AB-465E-8AE2-E583FCAAB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BA65A2-0302-4468-ADA7-9EC3F9593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4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nline Media 7" descr="Reef Escape Videogame Trailer">
            <a:hlinkClick r:id="" action="ppaction://media"/>
            <a:extLst>
              <a:ext uri="{FF2B5EF4-FFF2-40B4-BE49-F238E27FC236}">
                <a16:creationId xmlns:a16="http://schemas.microsoft.com/office/drawing/2014/main" id="{DDEE7A66-2FE5-6528-3EC0-EFE8EADA3CA2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65853" y="643467"/>
            <a:ext cx="9860293" cy="5571066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A1D6AB-EEAF-F89F-206F-9CF197053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80436"/>
            <a:ext cx="69172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900" kern="1200" cap="all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70C261-0AB2-3DE9-F5F8-446B4A2A9B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384762"/>
            <a:ext cx="28447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C6E85F7-A724-48A4-9D33-CEBC5174E865}" type="datetime1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4/12/24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2B324-22B4-F56F-2ADD-D25A1F8A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384762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4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DBD4729-DBDF-40A6-9BA4-E4C97EF6D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5125130-F4AB-465E-8AE2-E583FCAAB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0BA65A2-0302-4468-ADA7-9EC3F9593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65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 Media 3" descr="Celeste - Launch Trailer | PS4">
            <a:hlinkClick r:id="" action="ppaction://media"/>
            <a:extLst>
              <a:ext uri="{FF2B5EF4-FFF2-40B4-BE49-F238E27FC236}">
                <a16:creationId xmlns:a16="http://schemas.microsoft.com/office/drawing/2014/main" id="{A5D25311-36C4-4F8A-1407-764F48C103F3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65853" y="643467"/>
            <a:ext cx="9860293" cy="5571066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5D6C45-E6FA-7D9B-DDF3-262C28913B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384762"/>
            <a:ext cx="28447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C6E85F7-A724-48A4-9D33-CEBC5174E865}" type="datetime1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4/11/24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26459-6893-4312-9E8E-E8CC271DE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384762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41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34">
            <a:extLst>
              <a:ext uri="{FF2B5EF4-FFF2-40B4-BE49-F238E27FC236}">
                <a16:creationId xmlns:a16="http://schemas.microsoft.com/office/drawing/2014/main" id="{1E5E4503-CC62-4DA9-9121-0A157199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52" name="Rectangle 36">
            <a:extLst>
              <a:ext uri="{FF2B5EF4-FFF2-40B4-BE49-F238E27FC236}">
                <a16:creationId xmlns:a16="http://schemas.microsoft.com/office/drawing/2014/main" id="{D8D61A1B-3C4C-4F0E-965F-15837624C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53" name="Rectangle 38">
            <a:extLst>
              <a:ext uri="{FF2B5EF4-FFF2-40B4-BE49-F238E27FC236}">
                <a16:creationId xmlns:a16="http://schemas.microsoft.com/office/drawing/2014/main" id="{00E56243-9701-44E8-8A92-319433305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54" name="Rectangle 40">
            <a:extLst>
              <a:ext uri="{FF2B5EF4-FFF2-40B4-BE49-F238E27FC236}">
                <a16:creationId xmlns:a16="http://schemas.microsoft.com/office/drawing/2014/main" id="{982B322E-34C4-40A4-91E5-53D60DE97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715BA9-6EEC-AA44-8324-29779A425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Temas a discutir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B8F917-197A-CD49-98C7-70E5CE40D5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0953" y="2424136"/>
            <a:ext cx="4074458" cy="34346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es-ES_tradnl" dirty="0"/>
          </a:p>
          <a:p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Cuáles son los beneficios generales de jugar videojuegos</a:t>
            </a:r>
          </a:p>
          <a:p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Beneficios durante la niñez </a:t>
            </a:r>
          </a:p>
          <a:p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Beneficios durante la adolescencia </a:t>
            </a:r>
          </a:p>
          <a:p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Beneficios en la etapa adulta</a:t>
            </a:r>
          </a:p>
          <a:p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Beneficios en la población de adultos mayores </a:t>
            </a:r>
          </a:p>
          <a:p>
            <a:endParaRPr lang="es-ES_tradnl" dirty="0"/>
          </a:p>
          <a:p>
            <a:pPr marL="0" indent="0"/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63CE512-9489-A64E-A994-0D85FA87F9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5" r="35728" b="-2"/>
          <a:stretch/>
        </p:blipFill>
        <p:spPr>
          <a:xfrm>
            <a:off x="6093490" y="1902862"/>
            <a:ext cx="3699935" cy="449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85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1E5E4503-CC62-4DA9-9121-0A157199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8D61A1B-3C4C-4F0E-965F-15837624C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0E56243-9701-44E8-8A92-319433305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B1F1915-E076-48EB-BB4A-EE9808EB4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CF90FA3E-29C5-4FF4-8E7C-F402393C4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21EFF75-981B-45D2-8F70-7BCFA2709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652" y="638175"/>
            <a:ext cx="3700760" cy="57523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C6086-8471-47C7-EC7F-470DDB970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18" y="1656292"/>
            <a:ext cx="3150659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>
                <a:solidFill>
                  <a:srgbClr val="FFFFFF"/>
                </a:solidFill>
              </a:rPr>
              <a:t>Beneficios </a:t>
            </a:r>
            <a:r>
              <a:rPr lang="en-US" sz="3100" dirty="0" err="1">
                <a:solidFill>
                  <a:srgbClr val="FFFFFF"/>
                </a:solidFill>
              </a:rPr>
              <a:t>durante</a:t>
            </a:r>
            <a:r>
              <a:rPr lang="en-US" sz="3100" dirty="0">
                <a:solidFill>
                  <a:srgbClr val="FFFFFF"/>
                </a:solidFill>
              </a:rPr>
              <a:t> la ADOLESCENCIA </a:t>
            </a:r>
          </a:p>
        </p:txBody>
      </p:sp>
      <p:pic>
        <p:nvPicPr>
          <p:cNvPr id="13" name="Content Placeholder 12" descr="A black and white sign with a letter t&#10;&#10;Description automatically generated">
            <a:extLst>
              <a:ext uri="{FF2B5EF4-FFF2-40B4-BE49-F238E27FC236}">
                <a16:creationId xmlns:a16="http://schemas.microsoft.com/office/drawing/2014/main" id="{5B046911-6BBB-655B-5DBD-99506DD7F2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"/>
          <a:stretch/>
        </p:blipFill>
        <p:spPr>
          <a:xfrm>
            <a:off x="4243791" y="638175"/>
            <a:ext cx="3702877" cy="5762625"/>
          </a:xfrm>
          <a:prstGeom prst="rect">
            <a:avLst/>
          </a:prstGeom>
        </p:spPr>
      </p:pic>
      <p:pic>
        <p:nvPicPr>
          <p:cNvPr id="17" name="Picture 16" descr="A white text on a white background&#10;&#10;Description automatically generated">
            <a:extLst>
              <a:ext uri="{FF2B5EF4-FFF2-40B4-BE49-F238E27FC236}">
                <a16:creationId xmlns:a16="http://schemas.microsoft.com/office/drawing/2014/main" id="{D003ECBD-D1FB-E5A2-D99F-5F92560BFF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568"/>
          <a:stretch/>
        </p:blipFill>
        <p:spPr>
          <a:xfrm>
            <a:off x="8036240" y="638175"/>
            <a:ext cx="3702877" cy="576262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24A519-C4A4-C195-C91D-713F350B9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1D2C36F-4504-47C0-B82F-A167342A2754}" type="slidenum">
              <a:rPr lang="en-US">
                <a:solidFill>
                  <a:schemeClr val="accent1">
                    <a:lumMod val="75000"/>
                    <a:lumOff val="25000"/>
                  </a:schemeClr>
                </a:solidFill>
              </a:rPr>
              <a:pPr defTabSz="914400">
                <a:spcAft>
                  <a:spcPts val="600"/>
                </a:spcAft>
              </a:pPr>
              <a:t>20</a:t>
            </a:fld>
            <a:endParaRPr lang="en-US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340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DBD4729-DBDF-40A6-9BA4-E4C97EF6D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125130-F4AB-465E-8AE2-E583FCAAB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BA65A2-0302-4468-ADA7-9EC3F9593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B5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nline Media 7" descr="Fortnite Battle Royale Chapter 5 Season 2 Myths &amp; Mortals Launch Trailer">
            <a:hlinkClick r:id="" action="ppaction://media"/>
            <a:extLst>
              <a:ext uri="{FF2B5EF4-FFF2-40B4-BE49-F238E27FC236}">
                <a16:creationId xmlns:a16="http://schemas.microsoft.com/office/drawing/2014/main" id="{4F8C2470-F873-F629-B593-FFCE99338739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65853" y="643467"/>
            <a:ext cx="9860293" cy="5571066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DBFA05-3190-3F39-E7F1-4F5B5262C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384762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79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75ED9-ADA7-A3EA-CEE4-47E1FE54D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FFFF"/>
                </a:solidFill>
              </a:rPr>
              <a:t>Beneficios </a:t>
            </a:r>
            <a:r>
              <a:rPr lang="en-US" sz="2800" dirty="0" err="1">
                <a:solidFill>
                  <a:srgbClr val="FFFFFF"/>
                </a:solidFill>
              </a:rPr>
              <a:t>durante</a:t>
            </a:r>
            <a:r>
              <a:rPr lang="en-US" sz="2800" dirty="0">
                <a:solidFill>
                  <a:srgbClr val="FFFFFF"/>
                </a:solidFill>
              </a:rPr>
              <a:t> la ADOLESCENCIA 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D0A2D-01B0-B4DE-2AEF-3A5DE9F278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algn="just">
              <a:buNone/>
              <a:tabLst>
                <a:tab pos="457200" algn="l"/>
              </a:tabLst>
            </a:pPr>
            <a:r>
              <a:rPr lang="en-PR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Desarrollo cognitivo:</a:t>
            </a:r>
            <a:r>
              <a:rPr lang="en-P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Los videojuegos desafiantes pueden mejorar la capacidad de resolución de problemas, la toma de decisiones rápida y la agudeza mental de los adolescentes.</a:t>
            </a:r>
            <a:endParaRPr lang="en-P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  <a:tabLst>
                <a:tab pos="457200" algn="l"/>
              </a:tabLst>
            </a:pPr>
            <a:r>
              <a:rPr lang="en-PR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Habilidades sociales:</a:t>
            </a:r>
            <a:r>
              <a:rPr lang="en-P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Los juegos multijugador en línea pueden ayudar a los adolescentes a desarrollar habilidades sociales, como la comunicación, el trabajo en equipo y la cooperación, al interactuar con otros jugadores.</a:t>
            </a:r>
          </a:p>
          <a:p>
            <a:pPr marL="0" lvl="0" indent="0" algn="just">
              <a:buNone/>
              <a:tabLst>
                <a:tab pos="457200" algn="l"/>
              </a:tabLst>
            </a:pPr>
            <a:r>
              <a:rPr lang="en-PR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Estimulación de la competitividad:</a:t>
            </a:r>
            <a:r>
              <a:rPr lang="en-P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Participar en competiciones o desafíos en videojuegos puede motivar a los adolescentes a esforzarse por mejorar y alcanzar metas.</a:t>
            </a:r>
            <a:endParaRPr lang="en-P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  <a:tabLst>
                <a:tab pos="457200" algn="l"/>
              </a:tabLst>
            </a:pPr>
            <a:r>
              <a:rPr lang="en-PR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Estrés y relajación:</a:t>
            </a:r>
            <a:r>
              <a:rPr lang="en-P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Jugar videojuegos puede servir como una forma de escape del estrés cotidiano, proporcionando a los adolescentes un medio para relajarse y desconectar temporalmente.</a:t>
            </a:r>
            <a:endParaRPr lang="en-P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_trad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75F6BC-03D9-D28B-9B0F-5A648A60F8D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algn="just">
              <a:buNone/>
              <a:tabLst>
                <a:tab pos="457200" algn="l"/>
              </a:tabLst>
            </a:pPr>
            <a:r>
              <a:rPr lang="en-PR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Fomento de la creatividad:</a:t>
            </a:r>
            <a:r>
              <a:rPr lang="en-P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Algunos videojuegos permiten a los adolescentes expresar su creatividad a través de la personalización de personajes, la construcción de mundos virtuales y la creación de contenido dentro del juego.</a:t>
            </a:r>
          </a:p>
          <a:p>
            <a:pPr marL="0" lvl="0" indent="0" algn="just">
              <a:buNone/>
              <a:tabLst>
                <a:tab pos="457200" algn="l"/>
              </a:tabLst>
            </a:pPr>
            <a:r>
              <a:rPr lang="en-PR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Aprendizaje:</a:t>
            </a:r>
            <a:r>
              <a:rPr lang="en-P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Los videojuegos educativos pueden ayudar a los adolescentes a adquirir conocimientos en una variedad de áreas, como la historia, la ciencia, las matemáticas y la resolución de problemas.</a:t>
            </a:r>
            <a:endParaRPr lang="en-P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  <a:tabLst>
                <a:tab pos="457200" algn="l"/>
              </a:tabLst>
            </a:pPr>
            <a:r>
              <a:rPr lang="en-PR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Mejora de habilidades motoras:</a:t>
            </a:r>
            <a:r>
              <a:rPr lang="en-P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Los juegos que requieren movimientos rápidos y precisos pueden mejorar las habilidades motoras finas y la coordinación mano-ojo de los adolescentes.</a:t>
            </a:r>
            <a:endParaRPr lang="en-P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_trad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4E5357-0B67-320A-ECE3-A912ADAF6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05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DBD4729-DBDF-40A6-9BA4-E4C97EF6D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125130-F4AB-465E-8AE2-E583FCAAB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BA65A2-0302-4468-ADA7-9EC3F9593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13C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nline Media 7" descr="Tekken 8 | I Fought An Crazy Law Player!">
            <a:hlinkClick r:id="" action="ppaction://media"/>
            <a:extLst>
              <a:ext uri="{FF2B5EF4-FFF2-40B4-BE49-F238E27FC236}">
                <a16:creationId xmlns:a16="http://schemas.microsoft.com/office/drawing/2014/main" id="{25A652FD-E32E-4CD8-AAEB-E0693B3709F6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65853" y="643467"/>
            <a:ext cx="9860293" cy="5571066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DBA3A-F6C2-F260-2900-B347979FB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80436"/>
            <a:ext cx="69172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900" kern="1200" cap="all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2DE895-0C8C-8E96-7D35-7CB178B1B7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384762"/>
            <a:ext cx="28447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C6E85F7-A724-48A4-9D33-CEBC5174E865}" type="datetime1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4/11/24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1FD502-BA4A-E6F4-1579-B6FA16E36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384762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23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04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DBD4729-DBDF-40A6-9BA4-E4C97EF6D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125130-F4AB-465E-8AE2-E583FCAAB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BA65A2-0302-4468-ADA7-9EC3F9593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4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nline Media 7" descr="NBA 2K24 (PS5) GAMEPLAY - WARRIORS vs SUNS [4K UHD]">
            <a:hlinkClick r:id="" action="ppaction://media"/>
            <a:extLst>
              <a:ext uri="{FF2B5EF4-FFF2-40B4-BE49-F238E27FC236}">
                <a16:creationId xmlns:a16="http://schemas.microsoft.com/office/drawing/2014/main" id="{6D3BD7CD-1354-83A5-3AB6-86976DBA9D37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65853" y="643467"/>
            <a:ext cx="9860293" cy="5571066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D6C60C-D2BE-8A68-1CCC-D3B160045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80436"/>
            <a:ext cx="69172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900" kern="1200" cap="all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34D1FC-69C4-375E-EF98-500C46FF3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384762"/>
            <a:ext cx="28447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C6E85F7-A724-48A4-9D33-CEBC5174E865}" type="datetime1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4/11/24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F8AA4-CC75-E65C-60A7-BDABF31E4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384762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24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80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DBD4729-DBDF-40A6-9BA4-E4C97EF6D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5125130-F4AB-465E-8AE2-E583FCAAB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0BA65A2-0302-4468-ADA7-9EC3F9593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9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nline Media 7" descr="Valorant Competitive E5 | Viper Gameplay | No Commentary">
            <a:hlinkClick r:id="" action="ppaction://media"/>
            <a:extLst>
              <a:ext uri="{FF2B5EF4-FFF2-40B4-BE49-F238E27FC236}">
                <a16:creationId xmlns:a16="http://schemas.microsoft.com/office/drawing/2014/main" id="{1FFB809F-694C-34BF-474F-B16F573C1941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65853" y="643467"/>
            <a:ext cx="9860293" cy="5571066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06B409-AA39-9DDA-C46A-69C6F3B82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80436"/>
            <a:ext cx="69172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900" kern="1200" cap="all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414DE-2BCB-DCA5-8DE4-7A17064A4D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384762"/>
            <a:ext cx="28447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C6E85F7-A724-48A4-9D33-CEBC5174E865}" type="datetime1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4/11/24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F15A4-E3A4-46EC-0451-FF88D3199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384762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25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95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extLst>
              <a:ext uri="{FF2B5EF4-FFF2-40B4-BE49-F238E27FC236}">
                <a16:creationId xmlns:a16="http://schemas.microsoft.com/office/drawing/2014/main" id="{1BB1D3B0-1E2E-48E2-ACCC-EE147A9A0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BB8B191-5BC6-486A-8E6E-13B1C9EEE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6E3DE27-4115-4B5D-A9DB-3C7CDC82B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AA5196B7-638B-4DC2-897C-9F49E9D46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98BBDA8D-9803-4B4A-B995-066A1EBE3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black and white sign with a letter m&#10;&#10;Description automatically generated">
            <a:extLst>
              <a:ext uri="{FF2B5EF4-FFF2-40B4-BE49-F238E27FC236}">
                <a16:creationId xmlns:a16="http://schemas.microsoft.com/office/drawing/2014/main" id="{2440FE13-3500-B431-3EB3-2C9188530F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" r="1054"/>
          <a:stretch/>
        </p:blipFill>
        <p:spPr>
          <a:xfrm>
            <a:off x="4578192" y="1168062"/>
            <a:ext cx="3027759" cy="4711973"/>
          </a:xfrm>
          <a:prstGeom prst="rect">
            <a:avLst/>
          </a:prstGeom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5E99AD8C-3A39-4DE7-8007-48A85E0EB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6240" y="638175"/>
            <a:ext cx="3696153" cy="57523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2700F3-7052-83C7-CE3B-A6EFD8474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Beneficios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durante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adolescencia</a:t>
            </a:r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Content Placeholder 14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5C97ACDB-9A7B-00EF-FC1E-46592C1A37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70" y="1506293"/>
            <a:ext cx="3032061" cy="4029318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00D004-0BE6-D443-B40B-8E904C5B4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00800"/>
            <a:ext cx="69172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endParaRPr lang="en-US" sz="900" kern="1200" cap="all">
              <a:solidFill>
                <a:schemeClr val="accent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E5972FA-FD40-45FD-8C3B-C1148B1E9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391" y="641101"/>
            <a:ext cx="3695019" cy="5749463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CA7D27-A5DF-21EE-E234-E285B69FDF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00800"/>
            <a:ext cx="284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FC6E85F7-A724-48A4-9D33-CEBC5174E865}" type="datetime1">
              <a:rPr lang="en-US">
                <a:solidFill>
                  <a:schemeClr val="accent1">
                    <a:lumMod val="75000"/>
                    <a:lumOff val="25000"/>
                  </a:schemeClr>
                </a:solidFill>
              </a:rPr>
              <a:pPr defTabSz="914400">
                <a:spcAft>
                  <a:spcPts val="600"/>
                </a:spcAft>
              </a:pPr>
              <a:t>4/11/24</a:t>
            </a:fld>
            <a:endParaRPr lang="en-US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2F33E99F-3202-4091-A7AF-AB9E49FC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714" y="638829"/>
            <a:ext cx="3695019" cy="5749463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39525-E475-F1EE-672B-FC138819D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1D2C36F-4504-47C0-B82F-A167342A2754}" type="slidenum">
              <a:rPr lang="en-US">
                <a:solidFill>
                  <a:schemeClr val="accent1">
                    <a:lumMod val="75000"/>
                    <a:lumOff val="25000"/>
                  </a:schemeClr>
                </a:solidFill>
              </a:rPr>
              <a:pPr defTabSz="914400">
                <a:spcAft>
                  <a:spcPts val="600"/>
                </a:spcAft>
              </a:pPr>
              <a:t>26</a:t>
            </a:fld>
            <a:endParaRPr lang="en-US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1189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DBD4729-DBDF-40A6-9BA4-E4C97EF6D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125130-F4AB-465E-8AE2-E583FCAAB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BA65A2-0302-4468-ADA7-9EC3F9593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4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nline Media 7" descr="Hellblade: Senua's Sacrifice - Official Xbox Series X/S Trailer">
            <a:hlinkClick r:id="" action="ppaction://media"/>
            <a:extLst>
              <a:ext uri="{FF2B5EF4-FFF2-40B4-BE49-F238E27FC236}">
                <a16:creationId xmlns:a16="http://schemas.microsoft.com/office/drawing/2014/main" id="{51DCD52C-8C48-6022-2017-982C55A50306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65853" y="643467"/>
            <a:ext cx="9860293" cy="5571066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D1A46E-799E-35C1-C89A-CFD3593E6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80436"/>
            <a:ext cx="69172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900" kern="1200" cap="all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06BCB0-4845-8EE4-5A18-DDB4E40398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384762"/>
            <a:ext cx="28447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C6E85F7-A724-48A4-9D33-CEBC5174E865}" type="datetime1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4/11/24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EC29E-24AE-0A3B-EAEE-A047E511C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384762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27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8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DBD4729-DBDF-40A6-9BA4-E4C97EF6D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125130-F4AB-465E-8AE2-E583FCAAB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BA65A2-0302-4468-ADA7-9EC3F9593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3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nline Media 7" descr="The last of us part 2 - homophobic man">
            <a:hlinkClick r:id="" action="ppaction://media"/>
            <a:extLst>
              <a:ext uri="{FF2B5EF4-FFF2-40B4-BE49-F238E27FC236}">
                <a16:creationId xmlns:a16="http://schemas.microsoft.com/office/drawing/2014/main" id="{E686AA7D-82E1-1BF1-8CBD-ADF08BBE145E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65853" y="643467"/>
            <a:ext cx="9860293" cy="5571066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1632FA-C167-2F2E-E8B9-3AD5EB37D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80436"/>
            <a:ext cx="69172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900" kern="1200" cap="all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6A9249-881A-3A73-9587-56B59CD16B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384762"/>
            <a:ext cx="28447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C6E85F7-A724-48A4-9D33-CEBC5174E865}" type="datetime1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4/11/24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BF3AA7-FD78-B515-4F40-989F75702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384762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28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2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DBD4729-DBDF-40A6-9BA4-E4C97EF6D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125130-F4AB-465E-8AE2-E583FCAAB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BA65A2-0302-4468-ADA7-9EC3F9593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43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nline Media 7" descr="God Of War Ragnarök - PlayStation Showcase 2021 Reveal Trailer | PS5 Games">
            <a:hlinkClick r:id="" action="ppaction://media"/>
            <a:extLst>
              <a:ext uri="{FF2B5EF4-FFF2-40B4-BE49-F238E27FC236}">
                <a16:creationId xmlns:a16="http://schemas.microsoft.com/office/drawing/2014/main" id="{10F987AD-A3A5-F83C-315D-FAE82C7958AA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65853" y="643467"/>
            <a:ext cx="9860293" cy="5571066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29ECFA-8B2F-4E4B-E265-C7B8893A2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80436"/>
            <a:ext cx="69172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900" kern="1200" cap="all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9001CB-A4A4-BE6D-E555-1B8B377E50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384762"/>
            <a:ext cx="28447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C6E85F7-A724-48A4-9D33-CEBC5174E865}" type="datetime1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4/11/24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4BAA5-430A-DC8D-447D-1DEFC5CBF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384762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29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36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18C739-35FA-4C5E-8F51-74A061A68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934" y="702156"/>
            <a:ext cx="7157865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¿Qué son los videojuegos?</a:t>
            </a:r>
            <a:br>
              <a:rPr lang="en-US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 descr="Aparatos en un escritorio">
            <a:extLst>
              <a:ext uri="{FF2B5EF4-FFF2-40B4-BE49-F238E27FC236}">
                <a16:creationId xmlns:a16="http://schemas.microsoft.com/office/drawing/2014/main" id="{158309CE-D1EB-75C1-2F86-3D03A00610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96" r="36519"/>
          <a:stretch/>
        </p:blipFill>
        <p:spPr>
          <a:xfrm>
            <a:off x="20" y="10"/>
            <a:ext cx="4131713" cy="6857989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9934" y="457200"/>
            <a:ext cx="7223760" cy="91440"/>
          </a:xfrm>
          <a:prstGeom prst="rect">
            <a:avLst/>
          </a:prstGeom>
          <a:solidFill>
            <a:srgbClr val="58A4F6"/>
          </a:solidFill>
          <a:ln>
            <a:solidFill>
              <a:srgbClr val="58A4F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680D2-6A5D-4F30-A6FC-DD0941F54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9934" y="1896533"/>
            <a:ext cx="7157866" cy="3962266"/>
          </a:xfrm>
        </p:spPr>
        <p:txBody>
          <a:bodyPr>
            <a:normAutofit/>
          </a:bodyPr>
          <a:lstStyle/>
          <a:p>
            <a:pPr>
              <a:buClr>
                <a:srgbClr val="58A4F6"/>
              </a:buClr>
            </a:pPr>
            <a:r>
              <a:rPr lang="es-ES" altLang="en-US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Lenhart</a:t>
            </a:r>
            <a:r>
              <a:rPr lang="es-E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et al. (2008) definen los videojuegos como cualquier tipo de software de entretenimiento interactivo, incluyendo cualquier tipo de computadora, consola, juegos en línea o dispositivos móviles.  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0" indent="0">
              <a:buClr>
                <a:srgbClr val="58A4F6"/>
              </a:buClr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533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63E61-AF65-EB38-B45A-D7D649840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Beneficios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durante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adultez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531F6-DFF5-52FF-41AF-A8DF8DEE3E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PR" sz="1800" b="1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Entretenimiento y escapismo:</a:t>
            </a:r>
            <a:r>
              <a:rPr lang="en-PR" sz="180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Los videojuegos pueden proporcionar una forma divertida y emocionante de escapar del estrés diario y sumergirse en mundos virtuales imaginativos.</a:t>
            </a:r>
            <a:endParaRPr lang="en-PR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PR" sz="1800" b="1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Reducción del estrés:</a:t>
            </a:r>
            <a:r>
              <a:rPr lang="en-PR" sz="180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Sumergirse en un videojuego puede servir como una forma efectiva de relajarse y desestresarse, ayudando a los adultos a desconectar de las preocupaciones cotidianas.</a:t>
            </a:r>
            <a:endParaRPr lang="en-PR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_trad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3D72E2-AC3A-57B0-A9F2-14EB15A477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PR" sz="1800" b="1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Desarrollo profesional:</a:t>
            </a:r>
            <a:r>
              <a:rPr lang="en-PR" sz="180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Los videojuegos pueden proporcionar lecciones valiosas en liderazgo, gestión de recursos, resolución de conflictos y otras habilidades transferibles que pueden ser aplicadas en el lugar de trabajo.</a:t>
            </a:r>
            <a:endParaRPr lang="en-PR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_tradnl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3BBE6-3D6C-F76A-2FB1-E0E75DAB7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85F7-A724-48A4-9D33-CEBC5174E865}" type="datetime1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EF468-6DFB-559E-49B9-CE0BFF8B9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49F56-2CC2-F807-30AE-D75E3EEED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817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1E5E4503-CC62-4DA9-9121-0A157199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8D61A1B-3C4C-4F0E-965F-15837624C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0E56243-9701-44E8-8A92-319433305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B1F1915-E076-48EB-BB4A-EE9808EB4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CF90FA3E-29C5-4FF4-8E7C-F402393C4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1EFF75-981B-45D2-8F70-7BCFA2709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652" y="638175"/>
            <a:ext cx="3700760" cy="57523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FEA63D-6280-6CDE-67AC-62A8FC236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18" y="1656292"/>
            <a:ext cx="3150659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Beneficios </a:t>
            </a:r>
            <a:r>
              <a:rPr lang="en-US" sz="3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durante</a:t>
            </a:r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adultez</a:t>
            </a:r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9" name="Content Placeholder 8" descr="A sign with a letter and a letter&#10;&#10;Description automatically generated">
            <a:extLst>
              <a:ext uri="{FF2B5EF4-FFF2-40B4-BE49-F238E27FC236}">
                <a16:creationId xmlns:a16="http://schemas.microsoft.com/office/drawing/2014/main" id="{2F86718A-DCAE-93FB-9130-539160743D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r="753" b="-1"/>
          <a:stretch/>
        </p:blipFill>
        <p:spPr>
          <a:xfrm>
            <a:off x="4243791" y="638175"/>
            <a:ext cx="3702877" cy="576262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C37128-85C3-51A9-D1E5-5A83CF543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00800"/>
            <a:ext cx="69172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endParaRPr lang="en-US" sz="900" kern="1200" cap="all">
              <a:solidFill>
                <a:schemeClr val="accent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Content Placeholder 10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4BD5E0A1-709E-2501-955A-2508AF45C2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176"/>
          <a:stretch/>
        </p:blipFill>
        <p:spPr>
          <a:xfrm>
            <a:off x="8036240" y="638175"/>
            <a:ext cx="3702877" cy="5762625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655DE4-5D85-F7FE-E62B-C4CCF3D98F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00800"/>
            <a:ext cx="284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FC6E85F7-A724-48A4-9D33-CEBC5174E865}" type="datetime1">
              <a:rPr lang="en-US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pPr defTabSz="914400">
                <a:spcAft>
                  <a:spcPts val="600"/>
                </a:spcAft>
              </a:pPr>
              <a:t>4/11/24</a:t>
            </a:fld>
            <a:endParaRPr lang="en-US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FB7590-2E8B-EB1A-3401-B71D9D888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1D2C36F-4504-47C0-B82F-A167342A2754}" type="slidenum">
              <a:rPr lang="en-US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pPr defTabSz="914400">
                <a:spcAft>
                  <a:spcPts val="600"/>
                </a:spcAft>
              </a:pPr>
              <a:t>31</a:t>
            </a:fld>
            <a:endParaRPr lang="en-US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025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56E2B-967F-7130-0187-1016A83B9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Beneficios para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adultos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mayores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7A712-8DC2-24DB-B3B2-43CA416290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Gaming among Adults in their 50’s, 60’s, and 70’s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(2020)</a:t>
            </a:r>
            <a:endParaRPr lang="en-P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 49% de los adultos entre las edades de 50 a 59 años juegan videojuegos. </a:t>
            </a:r>
            <a:endParaRPr lang="en-P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P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Asimismo, el 44% de los adultos mayores entre las edades 60-69 años y 39% de los adultos mayores de 70 años también juegan.  </a:t>
            </a:r>
            <a:endParaRPr lang="en-P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Entre las razones que reportan las personas participantes del estudio se mencionan la diversión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83% para las personas entre las edades de 50-59 años; 87% para personas en las edades entre 60-69 y 84% para personas mayores de 70 años) y con el fin de mejorar su salud y agilidad mental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41% para las personas entre las edades de 50-59 años; 39% para personas en las edades entre 60-69 y 33% para personas mayores de 70 años).</a:t>
            </a:r>
            <a:endParaRPr lang="en-P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ES_trad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10C103-9D23-EEE8-0CC2-2C6036A87E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s-ES_tradnl" i="1" dirty="0" err="1">
                <a:effectLst>
                  <a:outerShdw blurRad="50800" dist="50800" dir="5400000" sx="0" sy="0" algn="ctr">
                    <a:schemeClr val="bg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Gaming</a:t>
            </a:r>
            <a:r>
              <a:rPr lang="es-ES_tradnl" i="1" dirty="0">
                <a:effectLst>
                  <a:outerShdw blurRad="50800" dist="50800" dir="5400000" sx="0" sy="0" algn="ctr">
                    <a:schemeClr val="bg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_tradnl" i="1" dirty="0" err="1">
                <a:effectLst>
                  <a:outerShdw blurRad="50800" dist="50800" dir="5400000" sx="0" sy="0" algn="ctr">
                    <a:schemeClr val="bg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Attitudes</a:t>
            </a:r>
            <a:r>
              <a:rPr lang="es-ES_tradnl" i="1" dirty="0">
                <a:effectLst>
                  <a:outerShdw blurRad="50800" dist="50800" dir="5400000" sx="0" sy="0" algn="ctr">
                    <a:schemeClr val="bg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es-ES_tradnl" i="1" dirty="0" err="1">
                <a:effectLst>
                  <a:outerShdw blurRad="50800" dist="50800" dir="5400000" sx="0" sy="0" algn="ctr">
                    <a:schemeClr val="bg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Habits</a:t>
            </a:r>
            <a:r>
              <a:rPr lang="es-ES_tradnl" i="1" dirty="0">
                <a:effectLst>
                  <a:outerShdw blurRad="50800" dist="50800" dir="5400000" sx="0" sy="0" algn="ctr">
                    <a:schemeClr val="bg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_tradnl" i="1" dirty="0" err="1">
                <a:effectLst>
                  <a:outerShdw blurRad="50800" dist="50800" dir="5400000" sx="0" sy="0" algn="ctr">
                    <a:schemeClr val="bg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s-ES_tradnl" i="1" dirty="0">
                <a:effectLst>
                  <a:outerShdw blurRad="50800" dist="50800" dir="5400000" sx="0" sy="0" algn="ctr">
                    <a:schemeClr val="bg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_tradnl" i="1" dirty="0" err="1">
                <a:effectLst>
                  <a:outerShdw blurRad="50800" dist="50800" dir="5400000" sx="0" sy="0" algn="ctr">
                    <a:schemeClr val="bg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Adults</a:t>
            </a:r>
            <a:r>
              <a:rPr lang="es-ES_tradnl" i="1" dirty="0">
                <a:effectLst>
                  <a:outerShdw blurRad="50800" dist="50800" dir="5400000" sx="0" sy="0" algn="ctr">
                    <a:schemeClr val="bg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_tradnl" i="1" dirty="0" err="1">
                <a:effectLst>
                  <a:outerShdw blurRad="50800" dist="50800" dir="5400000" sx="0" sy="0" algn="ctr">
                    <a:schemeClr val="bg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Ages</a:t>
            </a:r>
            <a:r>
              <a:rPr lang="es-ES_tradnl" i="1" dirty="0">
                <a:effectLst>
                  <a:outerShdw blurRad="50800" dist="50800" dir="5400000" sx="0" sy="0" algn="ctr">
                    <a:schemeClr val="bg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50-Plus</a:t>
            </a:r>
            <a:r>
              <a:rPr lang="es-ES_tradnl" dirty="0">
                <a:effectLst>
                  <a:outerShdw blurRad="50800" dist="50800" dir="5400000" sx="0" sy="0" algn="ctr">
                    <a:schemeClr val="bg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(2019)</a:t>
            </a:r>
            <a:endParaRPr lang="en-P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ES_tradnl" dirty="0">
                <a:effectLst>
                  <a:outerShdw blurRad="50800" dist="50800" dir="5400000" sx="0" sy="0" algn="ctr">
                    <a:schemeClr val="bg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el 57% de los adultos mayores reportó que jugar videojuegos les proveía un alivio de la ansiedad y el estrés.</a:t>
            </a:r>
            <a:endParaRPr lang="en-P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ES_tradnl" dirty="0">
                <a:effectLst>
                  <a:outerShdw blurRad="50800" dist="50800" dir="5400000" sx="0" sy="0" algn="ctr">
                    <a:schemeClr val="bg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cuando la razón para jugar era mantenerse mentalmente ágil, se registró un aumento del 67% en el 2016, a un 69% en el 2019.</a:t>
            </a:r>
            <a:endParaRPr lang="en-P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853C3-D720-5736-0C6B-632E28590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143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993F09C6-4F57-4B05-9592-E253D8BC6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879A26B8-6C4E-452B-ADD3-ED324A7AB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9B4167E1-E2B0-4192-8DA2-6967DDFF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560996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31DAA8-EDFB-A89A-69AB-6A8FDE929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121" y="960723"/>
            <a:ext cx="4968489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Beneficios para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adultos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mayores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D03E4FEE-2E6A-44AB-B6BA-C1AD0CD6D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560581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1045" name="Rectangle 1044">
            <a:extLst>
              <a:ext uri="{FF2B5EF4-FFF2-40B4-BE49-F238E27FC236}">
                <a16:creationId xmlns:a16="http://schemas.microsoft.com/office/drawing/2014/main" id="{0817EB59-13B3-43DA-9B91-A7CC174A6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4318" y="457200"/>
            <a:ext cx="5600007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AAB66-F1CD-F65B-376E-B85ADC41D6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3387" y="2254102"/>
            <a:ext cx="4947221" cy="3650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Shirley Curry</a:t>
            </a:r>
          </a:p>
          <a:p>
            <a:r>
              <a:rPr lang="en-US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Skyrim Grandma</a:t>
            </a:r>
          </a:p>
          <a:p>
            <a:r>
              <a:rPr lang="en-US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 </a:t>
            </a:r>
            <a:r>
              <a:rPr lang="en-US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millones</a:t>
            </a:r>
            <a:r>
              <a:rPr lang="en-US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seguidores</a:t>
            </a:r>
            <a:r>
              <a:rPr lang="en-US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YouTube</a:t>
            </a:r>
          </a:p>
          <a:p>
            <a:r>
              <a:rPr lang="en-US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 </a:t>
            </a:r>
            <a:r>
              <a:rPr lang="en-US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años</a:t>
            </a:r>
            <a:r>
              <a:rPr lang="en-US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edad</a:t>
            </a:r>
            <a:endParaRPr lang="en-US" sz="2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8F1CE6F-E2E4-9560-4E05-B50D492BD60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1493" y="960723"/>
            <a:ext cx="4945656" cy="494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2AA03C-7F87-60AA-C0F5-0DF6D11B5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00800"/>
            <a:ext cx="69172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endParaRPr lang="en-US" sz="900" kern="1200" cap="all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32FFCA-5F06-70D6-B51E-245D49FD66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00800"/>
            <a:ext cx="28447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FC6E85F7-A724-48A4-9D33-CEBC5174E865}" type="datetime1">
              <a:rPr lang="en-US" smtClean="0"/>
              <a:pPr defTabSz="914400">
                <a:spcAft>
                  <a:spcPts val="600"/>
                </a:spcAft>
              </a:pPr>
              <a:t>4/12/24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6C241D-37DE-9A39-C068-B5B58E5F4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5250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1D2C36F-4504-47C0-B82F-A167342A2754}" type="slidenum">
              <a:rPr lang="en-US" smtClean="0"/>
              <a:pPr defTabSz="914400">
                <a:spcAft>
                  <a:spcPts val="600"/>
                </a:spcAft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033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993F09C6-4F57-4B05-9592-E253D8BC6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879A26B8-6C4E-452B-ADD3-ED324A7AB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9B4167E1-E2B0-4192-8DA2-6967DDFF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560996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943448-9F7B-68B2-ABE8-AFBF23BF3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121" y="960723"/>
            <a:ext cx="4968489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Beneficios para los adultos mayores</a:t>
            </a:r>
          </a:p>
        </p:txBody>
      </p:sp>
      <p:sp>
        <p:nvSpPr>
          <p:cNvPr id="2067" name="Rectangle 2066">
            <a:extLst>
              <a:ext uri="{FF2B5EF4-FFF2-40B4-BE49-F238E27FC236}">
                <a16:creationId xmlns:a16="http://schemas.microsoft.com/office/drawing/2014/main" id="{D03E4FEE-2E6A-44AB-B6BA-C1AD0CD6D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560581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2069" name="Rectangle 2068">
            <a:extLst>
              <a:ext uri="{FF2B5EF4-FFF2-40B4-BE49-F238E27FC236}">
                <a16:creationId xmlns:a16="http://schemas.microsoft.com/office/drawing/2014/main" id="{0817EB59-13B3-43DA-9B91-A7CC174A6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4318" y="457200"/>
            <a:ext cx="5600007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469C2-FF87-8FB9-661C-397F976A55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3387" y="2254102"/>
            <a:ext cx="4947221" cy="3650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Hamako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Mori</a:t>
            </a:r>
          </a:p>
          <a:p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Gamer Grandma</a:t>
            </a:r>
          </a:p>
          <a:p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558 mil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seguidores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YouTube</a:t>
            </a:r>
          </a:p>
          <a:p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años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90-Year-Old Japanese 'Gamer Grandma' Is World's Oldest Videogames YouTuber">
            <a:extLst>
              <a:ext uri="{FF2B5EF4-FFF2-40B4-BE49-F238E27FC236}">
                <a16:creationId xmlns:a16="http://schemas.microsoft.com/office/drawing/2014/main" id="{5C6A0776-2F48-4C3E-BECA-A930E024E29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8084" y="2127336"/>
            <a:ext cx="4952475" cy="261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1AE3E-E138-4DBC-4AD3-FD8C4DE5C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5250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1D2C36F-4504-47C0-B82F-A167342A2754}" type="slidenum">
              <a:rPr lang="en-US" smtClean="0"/>
              <a:pPr defTabSz="914400">
                <a:spcAft>
                  <a:spcPts val="600"/>
                </a:spcAft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41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993F09C6-4F57-4B05-9592-E253D8BC6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 useBgFill="1">
        <p:nvSpPr>
          <p:cNvPr id="3087" name="Rectangle 3086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8860AE-755C-5E44-4649-A5947317A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5"/>
            <a:ext cx="3568661" cy="126971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Beneficios para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adultos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mayores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089" name="Rectangle 3088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57B52-D3FF-D60B-2676-13BC8FF871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906" y="2340864"/>
            <a:ext cx="3568661" cy="36344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María Elena Arevalo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Mami Nena</a:t>
            </a:r>
          </a:p>
          <a:p>
            <a:r>
              <a:rPr lang="es-ES_trad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mil seguidores en YouTube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87 </a:t>
            </a:r>
            <a:r>
              <a:rPr lang="es-ES_trad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años </a:t>
            </a:r>
          </a:p>
          <a:p>
            <a:endParaRPr lang="en-US" dirty="0"/>
          </a:p>
        </p:txBody>
      </p:sp>
      <p:pic>
        <p:nvPicPr>
          <p:cNvPr id="3074" name="Picture 2" descr="Mami Nena, una abuelita 'gamer' de 81 ...">
            <a:extLst>
              <a:ext uri="{FF2B5EF4-FFF2-40B4-BE49-F238E27FC236}">
                <a16:creationId xmlns:a16="http://schemas.microsoft.com/office/drawing/2014/main" id="{D5189C08-7A58-C7A4-3B14-4014C9683DF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097744"/>
            <a:ext cx="6735272" cy="448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58B48-F124-4AD6-5102-02056D698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1D2C36F-4504-47C0-B82F-A167342A2754}" type="slidenum">
              <a:rPr lang="en-US">
                <a:solidFill>
                  <a:schemeClr val="tx2"/>
                </a:solidFill>
              </a:rPr>
              <a:pPr defTabSz="914400">
                <a:spcAft>
                  <a:spcPts val="600"/>
                </a:spcAft>
              </a:pPr>
              <a:t>35</a:t>
            </a:fld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842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0DBD4729-DBDF-40A6-9BA4-E4C97EF6D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55125130-F4AB-465E-8AE2-E583FCAAB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E0BA65A2-0302-4468-ADA7-9EC3F9593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D6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S:GO - Silver Snipers vs. Grey Gunners [Dust2] - Grand Final Highlights -  Senior World Cup">
            <a:extLst>
              <a:ext uri="{FF2B5EF4-FFF2-40B4-BE49-F238E27FC236}">
                <a16:creationId xmlns:a16="http://schemas.microsoft.com/office/drawing/2014/main" id="{67F357E6-65C4-41B7-0B15-26ED611BE35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941" y="643467"/>
            <a:ext cx="9904117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1610C-00AA-A078-FB2A-D741940FA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80436"/>
            <a:ext cx="69172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900" kern="1200" cap="all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5FBB5-D902-ECDE-486A-43820E53FE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384762"/>
            <a:ext cx="28447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C6E85F7-A724-48A4-9D33-CEBC5174E865}" type="datetime1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4/12/24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9B9B0-EC2A-B17C-0FF6-B091E4A31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384762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36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2245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93F09C6-4F57-4B05-9592-E253D8BC6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E846B-A2B7-D240-A7D5-C50FA14FDC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906" y="1413164"/>
            <a:ext cx="3568661" cy="45621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Escuela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Medicina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Ponce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Universidad Albizu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Universidad de Puerto Rico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Recintos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Río Piedras 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Cayey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14" name="Content Placeholder 13" descr="A picture containing text, accessory&#10;&#10;Description automatically generated">
            <a:extLst>
              <a:ext uri="{FF2B5EF4-FFF2-40B4-BE49-F238E27FC236}">
                <a16:creationId xmlns:a16="http://schemas.microsoft.com/office/drawing/2014/main" id="{302DD588-53CC-C740-BD71-59B59FADE2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656" y="702156"/>
            <a:ext cx="6550551" cy="5273194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77F3EB-36BF-C245-8818-EDF7AF0B79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7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FC6E85F7-A724-48A4-9D33-CEBC5174E865}" type="datetime1">
              <a:rPr lang="en-US">
                <a:solidFill>
                  <a:schemeClr val="tx2"/>
                </a:solidFill>
              </a:rPr>
              <a:pPr defTabSz="914400">
                <a:spcAft>
                  <a:spcPts val="600"/>
                </a:spcAft>
              </a:pPr>
              <a:t>4/11/24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99F3E7-1C84-F743-B00E-F75EB264C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1D2C36F-4504-47C0-B82F-A167342A2754}" type="slidenum">
              <a:rPr lang="en-US">
                <a:solidFill>
                  <a:schemeClr val="tx2"/>
                </a:solidFill>
              </a:rPr>
              <a:pPr defTabSz="914400">
                <a:spcAft>
                  <a:spcPts val="600"/>
                </a:spcAft>
              </a:pPr>
              <a:t>37</a:t>
            </a:fld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150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0C97E5C-C165-417B-BBDE-6701E226B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5D0E1C6-221C-4835-B0D4-24184F6B6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7B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98F2782-0AD1-4AB6-BBB8-3BA1BB416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FB597A-C476-1424-9E32-B0E76C83F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050" y="1123527"/>
            <a:ext cx="3257895" cy="46048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D4C55-0050-3320-61E8-9369A96BC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384762"/>
            <a:ext cx="10525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38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620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9209EA6-FB9C-4E80-9B63-3BC4C0628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D98868-D6DC-40C4-A67A-26D3EF9B9D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614407"/>
            <a:ext cx="750779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42BEB75-3286-E249-B9C5-33290822B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850" y="702156"/>
            <a:ext cx="7208958" cy="1013800"/>
          </a:xfrm>
        </p:spPr>
        <p:txBody>
          <a:bodyPr>
            <a:normAutofit/>
          </a:bodyPr>
          <a:lstStyle/>
          <a:p>
            <a:r>
              <a:rPr lang="en-PR">
                <a:solidFill>
                  <a:srgbClr val="FFFFFF"/>
                </a:solidFill>
              </a:rPr>
              <a:t>Referencias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D45597E-AF81-4397-A735-3DE1D96E8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AEC0180-A18F-4E78-AFAC-B3659BB79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_tradnl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7DAF487-E053-4DEB-8D83-094FEDB5FC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_tradnl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1B89CFB-6047-4883-B0F7-85F750221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_tradnl"/>
            </a:p>
          </p:txBody>
        </p: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FDCEA2A-8B73-F04E-A09F-B45DB3000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849" y="2180496"/>
            <a:ext cx="7208957" cy="40456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P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Anderson, C.A., Gentile, D. A. &amp; Buckley, K.E. (2007). </a:t>
            </a:r>
            <a:r>
              <a:rPr lang="en-P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Violent Video Game Effects on</a:t>
            </a:r>
            <a:r>
              <a:rPr lang="en-P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P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Children and Adolescents. Theory, Research and Public Policy</a:t>
            </a:r>
            <a:r>
              <a:rPr lang="en-P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Oxford University Press.</a:t>
            </a:r>
            <a:endParaRPr lang="en-P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P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Entertainment Software Association.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(2020). </a:t>
            </a:r>
            <a:r>
              <a:rPr lang="en-P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Essential Facts About the Computer and </a:t>
            </a:r>
            <a:r>
              <a:rPr lang="en-P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P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Game Industry</a:t>
            </a:r>
            <a:r>
              <a:rPr lang="en-P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PR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https://www.theesa.com/wp-content/uploads/2020/07/Final-Edited-2020-ESA_Essential_facts.pdf</a:t>
            </a:r>
            <a:r>
              <a:rPr lang="en-P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P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Bavelier, D., Green, C. S., Han, D. H., Renshaw, P. F.,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Merzenich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M., &amp; Gentile, D. A. (2011). Brains on video games.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Nature reviews. Neuroscience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(12), 763–768.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https://doi.org/10.1038/nrn3135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P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P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Carbonell, X. (2020). El diagnóstico de adicción a videojuegos en el DSM-5 y la CIE-11: Retos y oportunidades para clínicos</a:t>
            </a:r>
            <a:r>
              <a:rPr lang="en-P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Papeles de psicólogo / Psychology Papers</a:t>
            </a:r>
            <a:r>
              <a:rPr lang="en-P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Vol. </a:t>
            </a:r>
            <a:r>
              <a:rPr lang="en-PR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41(3</a:t>
            </a:r>
            <a:r>
              <a:rPr lang="en-P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http://www.papelesdelpsicologo.es/pii?pii=2935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P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P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5839BB-AD74-B44C-B7F7-70A0A3642C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00800"/>
            <a:ext cx="284479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C6E85F7-A724-48A4-9D33-CEBC5174E865}" type="datetime1">
              <a:rPr lang="en-US" smtClean="0"/>
              <a:pPr>
                <a:spcAft>
                  <a:spcPts val="600"/>
                </a:spcAft>
              </a:pPr>
              <a:t>4/11/24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5DB174-C95D-AE4E-B953-A00A8AD78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26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8C739-35FA-4C5E-8F51-74A061A68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Definición y características de los videojuegos.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680D2-6A5D-4F30-A6FC-DD0941F54A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PR" altLang="en-US" sz="22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Aquello que ocurre en un videojuego está determinado por su programación (aspecto técnico), suscribiéndose las acciones que ocurren en el mismo a una serie de posibilidades limitadas que están vinculadas a la historia del juego (estructura narrativa). </a:t>
            </a:r>
            <a:endParaRPr lang="en-US" altLang="en-US" sz="22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4682A9-D624-460C-B710-97B61E0799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z="22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Gameplay:</a:t>
            </a:r>
            <a:r>
              <a:rPr lang="en-US" altLang="en-US" sz="22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s-ES_tradnl" altLang="en-US" sz="22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Experiencia de juego o dinámica de juego.</a:t>
            </a:r>
          </a:p>
          <a:p>
            <a:endParaRPr lang="es-ES_tradnl" altLang="en-US" sz="22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s-ES_tradnl" altLang="en-US" sz="22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Narrativa o historia del juego</a:t>
            </a:r>
          </a:p>
          <a:p>
            <a:endParaRPr lang="es-ES_tradnl" altLang="en-US" sz="22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s-ES_tradnl" altLang="en-US" sz="22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Relación </a:t>
            </a:r>
            <a:r>
              <a:rPr lang="es-ES_tradnl" altLang="en-US" sz="22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ludonarrativa</a:t>
            </a:r>
            <a:r>
              <a:rPr lang="es-ES_tradnl" altLang="en-US" sz="22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7678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209EA6-FB9C-4E80-9B63-3BC4C0628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D98868-D6DC-40C4-A67A-26D3EF9B9D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614407"/>
            <a:ext cx="750779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A6C24A-9BEA-2C4A-9085-CA2CBFE38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850" y="702156"/>
            <a:ext cx="7208958" cy="1013800"/>
          </a:xfrm>
        </p:spPr>
        <p:txBody>
          <a:bodyPr>
            <a:normAutofit/>
          </a:bodyPr>
          <a:lstStyle/>
          <a:p>
            <a:r>
              <a:rPr lang="en-PR">
                <a:solidFill>
                  <a:srgbClr val="FFFFFF"/>
                </a:solidFill>
              </a:rPr>
              <a:t>Referencias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D45597E-AF81-4397-A735-3DE1D96E8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AEC0180-A18F-4E78-AFAC-B3659BB79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_tradnl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DAF487-E053-4DEB-8D83-094FEDB5FC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_tradnl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1B89CFB-6047-4883-B0F7-85F750221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_tradnl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772E4-2BAD-C34E-AFE2-4974574A1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849" y="2180496"/>
            <a:ext cx="7208957" cy="40456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Coyne, S. M., Stockdale, L. A., Warburton, W., Gentile, D. A., Yang, C., &amp; Merrill, B. M.  (2020, Abril 30). Pathological Video Game Symptoms From Adolescence to Emerging Adulthood: A 6-Year Longitudinal Study of Trajectories, Predictors, and Outcomes.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Developmental Psychology.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 online publication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http://dx.doi.org/10.1037/dev0000939</a:t>
            </a:r>
            <a:endParaRPr lang="en-P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Granic, I.,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Lobel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A., &amp; Engels, R. C. M. E. (2014). The benefits of playing video games.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American Psychologist, 69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(1), 66–78. 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https://doi.org/10.1037/a0034857</a:t>
            </a:r>
            <a:endParaRPr lang="en-P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P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Greenfield, P.M. (1984). </a:t>
            </a:r>
            <a:r>
              <a:rPr lang="en-P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 and media</a:t>
            </a:r>
            <a:r>
              <a:rPr lang="en-P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Harvard University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P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P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Krossbakken, E., Pallsen, S., Molde, H., Mentozoni, R.A.&amp; Finseras, T.R. (2017).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good enough? Further comments to the wording, meaning, and the conceptualization of Internet Gaming Disorder.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Behavioral Addictions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Jun 1; 6 (2). 114-117. </a:t>
            </a:r>
            <a:r>
              <a:rPr lang="en-P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DOI: </a:t>
            </a:r>
            <a:r>
              <a:rPr lang="en-PR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10.1556/2006.6.2017.013</a:t>
            </a:r>
            <a:endParaRPr lang="en-P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40D49-3CCC-7443-ADB0-FB66BAD4A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00800"/>
            <a:ext cx="284479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4/11/24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646D5-8BF2-DC4A-B59C-01F711FF8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561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209EA6-FB9C-4E80-9B63-3BC4C0628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D98868-D6DC-40C4-A67A-26D3EF9B9D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614407"/>
            <a:ext cx="750779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BF5C05-CEAB-9C49-A504-7BE2BA134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850" y="702156"/>
            <a:ext cx="7208958" cy="1013800"/>
          </a:xfrm>
        </p:spPr>
        <p:txBody>
          <a:bodyPr>
            <a:normAutofit/>
          </a:bodyPr>
          <a:lstStyle/>
          <a:p>
            <a:r>
              <a:rPr lang="en-PR">
                <a:solidFill>
                  <a:srgbClr val="FFFFFF"/>
                </a:solidFill>
              </a:rPr>
              <a:t>Referencias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D45597E-AF81-4397-A735-3DE1D96E8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AEC0180-A18F-4E78-AFAC-B3659BB79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_tradnl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DAF487-E053-4DEB-8D83-094FEDB5FC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_tradnl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1B89CFB-6047-4883-B0F7-85F750221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_tradnl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55A9A-5737-9C44-B263-BDA31AF2B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849" y="2180496"/>
            <a:ext cx="7208957" cy="40456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Lenhart, A., </a:t>
            </a:r>
            <a:r>
              <a:rPr lang="en-US" sz="1700" err="1">
                <a:latin typeface="Times New Roman" panose="02020603050405020304" pitchFamily="18" charset="0"/>
                <a:cs typeface="Times New Roman" panose="02020603050405020304" pitchFamily="18" charset="0"/>
              </a:rPr>
              <a:t>Kahne</a:t>
            </a:r>
            <a:r>
              <a:rPr 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, J., Middaugh, E., </a:t>
            </a:r>
            <a:r>
              <a:rPr lang="en-US" sz="170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MacGill</a:t>
            </a:r>
            <a:r>
              <a:rPr 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, A., Evans, C., &amp; </a:t>
            </a:r>
            <a:r>
              <a:rPr lang="en-US" sz="170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Vitak</a:t>
            </a:r>
            <a:r>
              <a:rPr 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, J. (2008). </a:t>
            </a:r>
            <a:r>
              <a:rPr lang="en-US" sz="1700" i="1">
                <a:latin typeface="Times New Roman" panose="02020603050405020304" pitchFamily="18" charset="0"/>
                <a:cs typeface="Times New Roman" panose="02020603050405020304" pitchFamily="18" charset="0"/>
              </a:rPr>
              <a:t>Teens, videogames and civics.</a:t>
            </a:r>
            <a:r>
              <a:rPr 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 Washington, DC: Pew Internet &amp; American Life Project.  http://</a:t>
            </a:r>
            <a:r>
              <a:rPr lang="en-US" sz="170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www.pewinternet.org</a:t>
            </a:r>
            <a:r>
              <a:rPr 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/files/old-media//Files/Reports/2008/</a:t>
            </a:r>
            <a:r>
              <a:rPr lang="en-US" sz="1700" err="1">
                <a:latin typeface="Times New Roman" panose="02020603050405020304" pitchFamily="18" charset="0"/>
                <a:cs typeface="Times New Roman" panose="02020603050405020304" pitchFamily="18" charset="0"/>
              </a:rPr>
              <a:t>PIP_Teens_Games_and_Civics_Report_FINAL.pdf.pdf</a:t>
            </a:r>
            <a:r>
              <a:rPr 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PR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Luzardo, A. y </a:t>
            </a:r>
            <a:r>
              <a:rPr lang="en-US" sz="1700" err="1">
                <a:latin typeface="Times New Roman" panose="02020603050405020304" pitchFamily="18" charset="0"/>
                <a:cs typeface="Times New Roman" panose="02020603050405020304" pitchFamily="18" charset="0"/>
              </a:rPr>
              <a:t>Pison</a:t>
            </a:r>
            <a:r>
              <a:rPr 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, J.P. (2019). </a:t>
            </a:r>
            <a:r>
              <a:rPr lang="en-PR" sz="1700" i="1">
                <a:latin typeface="Times New Roman" panose="02020603050405020304" pitchFamily="18" charset="0"/>
                <a:cs typeface="Times New Roman" panose="02020603050405020304" pitchFamily="18" charset="0"/>
              </a:rPr>
              <a:t>Los videojuegos no son un juego. Los desconocidos éxitos de los estudios de América Latina y el </a:t>
            </a:r>
            <a:r>
              <a:rPr lang="en-PR" sz="1700">
                <a:latin typeface="Times New Roman" panose="02020603050405020304" pitchFamily="18" charset="0"/>
                <a:cs typeface="Times New Roman" panose="02020603050405020304" pitchFamily="18" charset="0"/>
              </a:rPr>
              <a:t>Caribe. </a:t>
            </a:r>
            <a:r>
              <a:rPr lang="es-PR" sz="1700">
                <a:latin typeface="Times New Roman" panose="02020603050405020304" pitchFamily="18" charset="0"/>
                <a:cs typeface="Times New Roman" panose="02020603050405020304" pitchFamily="18" charset="0"/>
              </a:rPr>
              <a:t>Banco Interamericano de desarrollo. </a:t>
            </a:r>
            <a:r>
              <a:rPr lang="en-PR" sz="1700" u="sng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https://cloud.mail.iadb.org/videojuegos</a:t>
            </a:r>
            <a:r>
              <a:rPr lang="en-US" sz="1700" u="sn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PR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s-ES_tradnl" sz="1700">
                <a:latin typeface="Times New Roman" panose="02020603050405020304" pitchFamily="18" charset="0"/>
                <a:cs typeface="Times New Roman" panose="02020603050405020304" pitchFamily="18" charset="0"/>
              </a:rPr>
              <a:t>Przybylski &amp; </a:t>
            </a:r>
            <a:r>
              <a:rPr lang="es-ES_tradnl" sz="170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Weinstein</a:t>
            </a:r>
            <a:r>
              <a:rPr lang="es-ES_tradnl" sz="1700">
                <a:latin typeface="Times New Roman" panose="02020603050405020304" pitchFamily="18" charset="0"/>
                <a:cs typeface="Times New Roman" panose="02020603050405020304" pitchFamily="18" charset="0"/>
              </a:rPr>
              <a:t> (2019). </a:t>
            </a:r>
            <a:r>
              <a:rPr lang="en-PR" sz="1700">
                <a:latin typeface="Times New Roman" panose="02020603050405020304" pitchFamily="18" charset="0"/>
                <a:cs typeface="Times New Roman" panose="02020603050405020304" pitchFamily="18" charset="0"/>
              </a:rPr>
              <a:t>Violent video game engagement is not associated with adolescents' aggressive behaviour: evidence from a registered report</a:t>
            </a:r>
            <a:r>
              <a:rPr 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i="1">
                <a:latin typeface="Times New Roman" panose="02020603050405020304" pitchFamily="18" charset="0"/>
                <a:cs typeface="Times New Roman" panose="02020603050405020304" pitchFamily="18" charset="0"/>
              </a:rPr>
              <a:t>Royal Society Open Science, Volume 6, Issue 2</a:t>
            </a:r>
            <a:r>
              <a:rPr 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PR" sz="1700" u="sng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https://doi.org/10.1098/rsos.171474</a:t>
            </a:r>
            <a:r>
              <a:rPr lang="en-PR" sz="17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90000"/>
              </a:lnSpc>
            </a:pPr>
            <a:r>
              <a:rPr lang="en-PR" sz="1700">
                <a:latin typeface="Times New Roman" panose="02020603050405020304" pitchFamily="18" charset="0"/>
                <a:cs typeface="Times New Roman" panose="02020603050405020304" pitchFamily="18" charset="0"/>
              </a:rPr>
              <a:t>Rodríguez Ramos, A. (2016). </a:t>
            </a:r>
            <a:r>
              <a:rPr lang="en-PR" sz="1700" i="1">
                <a:latin typeface="Times New Roman" panose="02020603050405020304" pitchFamily="18" charset="0"/>
                <a:cs typeface="Times New Roman" panose="02020603050405020304" pitchFamily="18" charset="0"/>
              </a:rPr>
              <a:t>Game On Puerto Rico: la cultura gamer boricua</a:t>
            </a:r>
            <a:r>
              <a:rPr lang="en-PR" sz="1700">
                <a:latin typeface="Times New Roman" panose="02020603050405020304" pitchFamily="18" charset="0"/>
                <a:cs typeface="Times New Roman" panose="02020603050405020304" pitchFamily="18" charset="0"/>
              </a:rPr>
              <a:t>. Editorial Igualdad. </a:t>
            </a:r>
          </a:p>
          <a:p>
            <a:pPr marL="0" indent="0">
              <a:lnSpc>
                <a:spcPct val="90000"/>
              </a:lnSpc>
              <a:buNone/>
            </a:pPr>
            <a:endParaRPr lang="en-PR" sz="17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B70C2-A354-1448-AD29-F0FC9E595D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00800"/>
            <a:ext cx="284479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4/11/24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CCAF1-1202-C44D-A954-0FB443667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73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36BEBD5-A373-4C8C-8C06-CD8007E22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161D1D-02A2-5242-9E8A-6CF882F38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934" y="702156"/>
            <a:ext cx="7157865" cy="10138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700">
                <a:solidFill>
                  <a:schemeClr val="accent1"/>
                </a:solidFill>
              </a:rPr>
            </a:br>
            <a:br>
              <a:rPr lang="en-US" sz="700">
                <a:solidFill>
                  <a:schemeClr val="accent1"/>
                </a:solidFill>
              </a:rPr>
            </a:br>
            <a:br>
              <a:rPr lang="en-US" sz="700">
                <a:solidFill>
                  <a:schemeClr val="accent1"/>
                </a:solidFill>
              </a:rPr>
            </a:br>
            <a:br>
              <a:rPr lang="en-US" sz="700">
                <a:solidFill>
                  <a:schemeClr val="accent1"/>
                </a:solidFill>
              </a:rPr>
            </a:br>
            <a:br>
              <a:rPr lang="en-US" sz="700">
                <a:solidFill>
                  <a:schemeClr val="accent1"/>
                </a:solidFill>
              </a:rPr>
            </a:br>
            <a:br>
              <a:rPr lang="en-US" sz="700">
                <a:solidFill>
                  <a:schemeClr val="accent1"/>
                </a:solidFill>
              </a:rPr>
            </a:br>
            <a:br>
              <a:rPr lang="en-US" sz="700">
                <a:solidFill>
                  <a:schemeClr val="accent1"/>
                </a:solidFill>
              </a:rPr>
            </a:br>
            <a:r>
              <a:rPr lang="en-US" sz="700">
                <a:solidFill>
                  <a:schemeClr val="accent1"/>
                </a:solidFill>
              </a:rPr>
              <a:t>¿Quién juega? </a:t>
            </a:r>
            <a:br>
              <a:rPr lang="en-US" sz="700">
                <a:solidFill>
                  <a:schemeClr val="accent1"/>
                </a:solidFill>
              </a:rPr>
            </a:br>
            <a:r>
              <a:rPr lang="en-US" sz="700">
                <a:solidFill>
                  <a:schemeClr val="accent1"/>
                </a:solidFill>
              </a:rPr>
              <a:t>Datos demográficos de los/as gamers </a:t>
            </a:r>
            <a:br>
              <a:rPr lang="en-US" sz="700">
                <a:solidFill>
                  <a:schemeClr val="accent1"/>
                </a:solidFill>
              </a:rPr>
            </a:br>
            <a:endParaRPr lang="en-US" sz="700">
              <a:solidFill>
                <a:schemeClr val="accent1"/>
              </a:solidFill>
            </a:endParaRPr>
          </a:p>
        </p:txBody>
      </p:sp>
      <p:pic>
        <p:nvPicPr>
          <p:cNvPr id="13" name="Content Placeholder 12" descr="Diagram, engineering drawing&#10;&#10;Description automatically generated">
            <a:extLst>
              <a:ext uri="{FF2B5EF4-FFF2-40B4-BE49-F238E27FC236}">
                <a16:creationId xmlns:a16="http://schemas.microsoft.com/office/drawing/2014/main" id="{5C4A1979-BB9A-4E46-972D-C8D213078F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8" r="2" b="2"/>
          <a:stretch/>
        </p:blipFill>
        <p:spPr>
          <a:xfrm>
            <a:off x="20" y="10"/>
            <a:ext cx="4131713" cy="6857989"/>
          </a:xfrm>
          <a:prstGeom prst="rect">
            <a:avLst/>
          </a:prstGeom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9934" y="457200"/>
            <a:ext cx="7223760" cy="91440"/>
          </a:xfrm>
          <a:prstGeom prst="rect">
            <a:avLst/>
          </a:prstGeom>
          <a:solidFill>
            <a:srgbClr val="FE2478"/>
          </a:solidFill>
          <a:ln>
            <a:solidFill>
              <a:srgbClr val="FE247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2645D-3372-0649-9A69-72870C2A2A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9934" y="1896533"/>
            <a:ext cx="7157866" cy="39622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Clr>
                <a:srgbClr val="FE2478"/>
              </a:buClr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Según el informe </a:t>
            </a:r>
            <a:r>
              <a:rPr lang="es-ES_tradn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videojuegos no son un juego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Banco Interamericano de Desarrollo (2019) en América Latina y el Caribe hay 397 millones de jugadores. </a:t>
            </a:r>
          </a:p>
          <a:p>
            <a:pPr>
              <a:buClr>
                <a:srgbClr val="FE2478"/>
              </a:buClr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Estados Unidos (según el informe </a:t>
            </a:r>
            <a:r>
              <a:rPr lang="es-ES_tradn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es-ES_tradn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Essential</a:t>
            </a:r>
            <a:r>
              <a:rPr lang="es-ES_tradn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Facts</a:t>
            </a:r>
            <a:r>
              <a:rPr lang="es-ES_tradn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es-ES_tradn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_tradn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Computer</a:t>
            </a:r>
            <a:r>
              <a:rPr lang="es-ES_tradn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Video </a:t>
            </a:r>
            <a:r>
              <a:rPr lang="es-ES_tradn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Game</a:t>
            </a:r>
            <a:r>
              <a:rPr lang="es-ES_tradn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r>
              <a:rPr lang="es-ES_tradn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</a:t>
            </a:r>
            <a:r>
              <a:rPr lang="es-ES_tradn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Entertainment</a:t>
            </a:r>
            <a:r>
              <a:rPr lang="es-ES_tradn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Software </a:t>
            </a:r>
            <a:r>
              <a:rPr lang="es-ES_tradn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Association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hay 212.6 millones de adultos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videojugadores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Clr>
                <a:srgbClr val="FE2478"/>
              </a:buClr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62% de la población adulta juega videojuegos </a:t>
            </a:r>
          </a:p>
          <a:p>
            <a:pPr>
              <a:buClr>
                <a:srgbClr val="FE2478"/>
              </a:buClr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76% de los/as jóvenes menores de 18 años son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videojugadores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(51 millones)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508299-F963-094D-9D20-DFDC7FA214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08065" y="5956137"/>
            <a:ext cx="142528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endParaRPr lang="en-US" dirty="0">
              <a:solidFill>
                <a:srgbClr val="FE2478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0DC69E-846B-D64A-8954-6145D14A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5932" y="5956137"/>
            <a:ext cx="54487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>
                <a:solidFill>
                  <a:srgbClr val="FE2478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FE24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845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9F7BE-A3BA-D04C-8545-020BC0D10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¿Quién juega? </a:t>
            </a:r>
            <a:br>
              <a:rPr 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Datos demográficos de los/as gamers</a:t>
            </a:r>
            <a:endParaRPr lang="en-P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C605D-5DD6-644B-B470-F1F1EA359F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Essential Facts About the Computer and Video Game Industry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Entertainment Software Association</a:t>
            </a:r>
            <a:endParaRPr lang="en-P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P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6E96A5-C0E2-1242-B032-76257F1B5C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P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59% se identifica como masculino</a:t>
            </a:r>
          </a:p>
          <a:p>
            <a:r>
              <a:rPr lang="en-P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41% se indentifica como femenino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P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dad promedio: 32 años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P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jugado por 21 años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490D3B-7A86-B245-855F-F884575D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5908D-E83A-494F-9D21-BD153038D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23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D3BB2-C3AD-824D-833F-AD5F75A6B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Quién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juega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Datos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demográficos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los/as gamers</a:t>
            </a:r>
            <a:endParaRPr lang="en-P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7AFE7-4205-0843-BABD-67F371A4FD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PR" altLang="en-US" sz="22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En el caso de Puerto Rico, según datos del 2016 </a:t>
            </a:r>
          </a:p>
          <a:p>
            <a:r>
              <a:rPr lang="es-PR" altLang="en-US" sz="22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Un 73.5% </a:t>
            </a:r>
            <a:r>
              <a:rPr lang="en-P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identifica como masculino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P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26.5% se identifica como femenino</a:t>
            </a:r>
          </a:p>
          <a:p>
            <a:r>
              <a:rPr lang="es-PR" altLang="en-US" sz="22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Edad promedio de 33 años.</a:t>
            </a:r>
            <a:endParaRPr lang="en-PR" sz="22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637E8-48CF-E046-8D7B-DA629415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85F7-A724-48A4-9D33-CEBC5174E865}" type="datetime1">
              <a:rPr lang="en-US" smtClean="0"/>
              <a:t>4/11/24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F1A233-67C0-1040-81EE-41461E839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455DAD25-54B1-2748-8D5F-251437C561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6" r="14241" b="3699"/>
          <a:stretch/>
        </p:blipFill>
        <p:spPr bwMode="auto">
          <a:xfrm>
            <a:off x="6656832" y="2239415"/>
            <a:ext cx="4328160" cy="34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57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3F09C6-4F57-4B05-9592-E253D8BC6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28605D-9BB2-D05B-D621-50E5F4B6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¿Quién juega? 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Datos demográficos de los/as gamers</a:t>
            </a: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E661D03-4DD4-45E7-A047-ED722E826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green and blue pie chart with black squares&#10;&#10;Description automatically generated">
            <a:extLst>
              <a:ext uri="{FF2B5EF4-FFF2-40B4-BE49-F238E27FC236}">
                <a16:creationId xmlns:a16="http://schemas.microsoft.com/office/drawing/2014/main" id="{FDB8FDF7-C9C7-F1D7-F937-DD1A6127F7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63" y="2407692"/>
            <a:ext cx="4078096" cy="2598017"/>
          </a:xfrm>
          <a:prstGeom prst="rect">
            <a:avLst/>
          </a:prstGeom>
        </p:spPr>
      </p:pic>
      <p:pic>
        <p:nvPicPr>
          <p:cNvPr id="12" name="Content Placeholder 11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0984169C-D02E-4D34-FA97-E7CF973209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9000"/>
            <a:ext cx="5957455" cy="1112747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328230-94FB-A16A-2FEB-BCC79365C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00800"/>
            <a:ext cx="69172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endParaRPr lang="en-US" sz="900" kern="1200" cap="all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43DF0F-D048-1D57-16F6-990E1B9FC2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00800"/>
            <a:ext cx="28447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FC6E85F7-A724-48A4-9D33-CEBC5174E865}" type="datetime1">
              <a:rPr lang="en-US" smtClean="0"/>
              <a:pPr defTabSz="914400">
                <a:spcAft>
                  <a:spcPts val="600"/>
                </a:spcAft>
              </a:pPr>
              <a:t>4/11/24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04C9E-2C38-8C02-2272-49680AD5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5250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1D2C36F-4504-47C0-B82F-A167342A2754}" type="slidenum">
              <a:rPr lang="en-US" smtClean="0"/>
              <a:pPr defTabSz="914400"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402B26-7DD5-233C-42E0-8F6EE38A9419}"/>
              </a:ext>
            </a:extLst>
          </p:cNvPr>
          <p:cNvSpPr txBox="1"/>
          <p:nvPr/>
        </p:nvSpPr>
        <p:spPr>
          <a:xfrm>
            <a:off x="831273" y="5624797"/>
            <a:ext cx="3318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Hernández Heredia, 2021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A6A070-0679-25CB-2474-E6900389AE55}"/>
              </a:ext>
            </a:extLst>
          </p:cNvPr>
          <p:cNvSpPr txBox="1"/>
          <p:nvPr/>
        </p:nvSpPr>
        <p:spPr>
          <a:xfrm>
            <a:off x="6340831" y="5536276"/>
            <a:ext cx="245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Vélez Ríos, 2023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A9547B-22FA-F4DE-01EF-993E85AA007E}"/>
              </a:ext>
            </a:extLst>
          </p:cNvPr>
          <p:cNvSpPr txBox="1"/>
          <p:nvPr/>
        </p:nvSpPr>
        <p:spPr>
          <a:xfrm>
            <a:off x="1139363" y="4944030"/>
            <a:ext cx="2717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Edad promedio: 29.41 años</a:t>
            </a:r>
          </a:p>
        </p:txBody>
      </p:sp>
    </p:spTree>
    <p:extLst>
      <p:ext uri="{BB962C8B-B14F-4D97-AF65-F5344CB8AC3E}">
        <p14:creationId xmlns:p14="http://schemas.microsoft.com/office/powerpoint/2010/main" val="1262174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C4DE8-2C11-2248-B059-D022AACF1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R" dirty="0"/>
              <a:t>Beneficios GENERALES de jugar videojuegos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DC59C-E4BF-334C-9DA3-B0E8557D13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PR" altLang="en-US" sz="21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Bavelier, et al. (2011)</a:t>
            </a:r>
          </a:p>
          <a:p>
            <a:pPr lvl="1"/>
            <a:r>
              <a:rPr lang="es-PR" altLang="en-US" sz="21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velocidad de procesamiento cognitivo (resolver problemas) </a:t>
            </a:r>
          </a:p>
          <a:p>
            <a:pPr lvl="1"/>
            <a:r>
              <a:rPr lang="es-PR" altLang="en-US" sz="21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aumento de la agudeza visual</a:t>
            </a:r>
          </a:p>
          <a:p>
            <a:pPr lvl="1"/>
            <a:r>
              <a:rPr lang="es-PR" altLang="en-US" sz="21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sensibilidad a los contrastes</a:t>
            </a:r>
          </a:p>
          <a:p>
            <a:pPr lvl="1"/>
            <a:r>
              <a:rPr lang="es-PR" altLang="en-US" sz="21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mejoramiento en la habilidad de seguir múltiples objetos en movimiento</a:t>
            </a:r>
          </a:p>
          <a:p>
            <a:pPr marL="324000" lvl="1" indent="0">
              <a:buNone/>
            </a:pPr>
            <a:endParaRPr lang="es-ES_tradnl" sz="21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F45F2E-3664-0841-93B8-92FB9F305A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228003"/>
            <a:ext cx="5422392" cy="3633047"/>
          </a:xfrm>
        </p:spPr>
        <p:txBody>
          <a:bodyPr>
            <a:noAutofit/>
          </a:bodyPr>
          <a:lstStyle/>
          <a:p>
            <a:pPr lvl="1"/>
            <a:r>
              <a:rPr lang="es-PR" altLang="en-US" sz="21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aumento en la división de la atención</a:t>
            </a:r>
          </a:p>
          <a:p>
            <a:pPr lvl="1"/>
            <a:r>
              <a:rPr lang="es-PR" altLang="en-US" sz="21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mejores habilidades espaciales</a:t>
            </a:r>
          </a:p>
          <a:p>
            <a:pPr lvl="1"/>
            <a:r>
              <a:rPr lang="es-PR" altLang="en-US" sz="21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mayor coordinación ojo-mano  </a:t>
            </a:r>
          </a:p>
          <a:p>
            <a:pPr lvl="1"/>
            <a:r>
              <a:rPr lang="es-PR" altLang="en-US" sz="21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atención visual</a:t>
            </a:r>
          </a:p>
          <a:p>
            <a:pPr lvl="1"/>
            <a:r>
              <a:rPr lang="es-PR" sz="21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promueve el </a:t>
            </a:r>
            <a:r>
              <a:rPr lang="es-ES_tradnl" sz="21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bilingüismo</a:t>
            </a:r>
            <a:endParaRPr lang="es-ES_tradn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19324F-5A7A-8E42-8F6D-424287D68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3570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14405</TotalTime>
  <Words>2071</Words>
  <Application>Microsoft Macintosh PowerPoint</Application>
  <PresentationFormat>Widescreen</PresentationFormat>
  <Paragraphs>195</Paragraphs>
  <Slides>41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Gill Sans MT</vt:lpstr>
      <vt:lpstr>Times New Roman</vt:lpstr>
      <vt:lpstr>Wingdings 2</vt:lpstr>
      <vt:lpstr>Dividend</vt:lpstr>
      <vt:lpstr>        Beneficios del uso de videojuegos en las diferentes etapas del desarrollo      Alexis Rodríguez Ramos, Phd, jd Centro Universitario de Servicios y Estudios Psicológicos (CUSEP) Departamento de Psicología</vt:lpstr>
      <vt:lpstr>Temas a discutir </vt:lpstr>
      <vt:lpstr>¿Qué son los videojuegos? </vt:lpstr>
      <vt:lpstr>Definición y características de los videojuegos. </vt:lpstr>
      <vt:lpstr>       ¿Quién juega?  Datos demográficos de los/as gamers  </vt:lpstr>
      <vt:lpstr>¿Quién juega?  Datos demográficos de los/as gamers</vt:lpstr>
      <vt:lpstr>¿Quién juega?  Datos demográficos de los/as gamers</vt:lpstr>
      <vt:lpstr>¿Quién juega?  Datos demográficos de los/as gamers</vt:lpstr>
      <vt:lpstr>Beneficios GENERALES de jugar videojuegos </vt:lpstr>
      <vt:lpstr>Beneficios GENERALES de jugar videojuegos </vt:lpstr>
      <vt:lpstr>Beneficios Generales de jugar videojuegos </vt:lpstr>
      <vt:lpstr>Beneficios durante la niñez  </vt:lpstr>
      <vt:lpstr>Beneficios durante la niñez</vt:lpstr>
      <vt:lpstr>Beneficios durante la niñez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Beneficios durante la ADOLESCENCIA </vt:lpstr>
      <vt:lpstr>PowerPoint Presentation</vt:lpstr>
      <vt:lpstr>Beneficios durante la ADOLESCENCIA </vt:lpstr>
      <vt:lpstr>PowerPoint Presentation</vt:lpstr>
      <vt:lpstr>PowerPoint Presentation</vt:lpstr>
      <vt:lpstr>PowerPoint Presentation</vt:lpstr>
      <vt:lpstr>Beneficios durante la adolescencia</vt:lpstr>
      <vt:lpstr>PowerPoint Presentation</vt:lpstr>
      <vt:lpstr>PowerPoint Presentation</vt:lpstr>
      <vt:lpstr>PowerPoint Presentation</vt:lpstr>
      <vt:lpstr>Beneficios durante la adultez  </vt:lpstr>
      <vt:lpstr>Beneficios durante la adultez </vt:lpstr>
      <vt:lpstr>Beneficios para los adultos mayores</vt:lpstr>
      <vt:lpstr>Beneficios para los adultos mayores</vt:lpstr>
      <vt:lpstr>Beneficios para los adultos mayores</vt:lpstr>
      <vt:lpstr>Beneficios para los adultos mayores</vt:lpstr>
      <vt:lpstr>PowerPoint Presentation</vt:lpstr>
      <vt:lpstr>PowerPoint Presentation</vt:lpstr>
      <vt:lpstr>PowerPoint Presentation</vt:lpstr>
      <vt:lpstr>Referencias </vt:lpstr>
      <vt:lpstr>Referencias</vt:lpstr>
      <vt:lpstr>Referencias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Damaris De Jesus</dc:creator>
  <cp:lastModifiedBy>Alexis Rodriguez</cp:lastModifiedBy>
  <cp:revision>66</cp:revision>
  <dcterms:created xsi:type="dcterms:W3CDTF">2021-01-31T14:00:14Z</dcterms:created>
  <dcterms:modified xsi:type="dcterms:W3CDTF">2024-04-12T13:31:13Z</dcterms:modified>
</cp:coreProperties>
</file>